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orizon" charset="1" panose="02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https://id.wikipedia.org/wiki/RDBMS" TargetMode="External" Type="http://schemas.openxmlformats.org/officeDocument/2006/relationships/hyperlink"/><Relationship Id="rId7" Target="https://id.wikipedia.org/wiki/GPL"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597" t="0" r="-15597" b="0"/>
            </a:stretch>
          </a:blipFill>
        </p:spPr>
      </p:sp>
      <p:grpSp>
        <p:nvGrpSpPr>
          <p:cNvPr name="Group 3" id="3"/>
          <p:cNvGrpSpPr/>
          <p:nvPr/>
        </p:nvGrpSpPr>
        <p:grpSpPr>
          <a:xfrm rot="0">
            <a:off x="-1561522" y="1485900"/>
            <a:ext cx="15600090" cy="7315200"/>
            <a:chOff x="0" y="0"/>
            <a:chExt cx="4108666" cy="1926637"/>
          </a:xfrm>
        </p:grpSpPr>
        <p:sp>
          <p:nvSpPr>
            <p:cNvPr name="Freeform 4" id="4"/>
            <p:cNvSpPr/>
            <p:nvPr/>
          </p:nvSpPr>
          <p:spPr>
            <a:xfrm flipH="false" flipV="false" rot="0">
              <a:off x="0" y="0"/>
              <a:ext cx="4108666" cy="1926637"/>
            </a:xfrm>
            <a:custGeom>
              <a:avLst/>
              <a:gdLst/>
              <a:ahLst/>
              <a:cxnLst/>
              <a:rect r="r" b="b" t="t" l="l"/>
              <a:pathLst>
                <a:path h="1926637" w="4108666">
                  <a:moveTo>
                    <a:pt x="0" y="0"/>
                  </a:moveTo>
                  <a:lnTo>
                    <a:pt x="4108666" y="0"/>
                  </a:lnTo>
                  <a:lnTo>
                    <a:pt x="4108666" y="1926637"/>
                  </a:lnTo>
                  <a:lnTo>
                    <a:pt x="0" y="1926637"/>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108666" cy="196473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8545518" y="3308050"/>
            <a:ext cx="7315200" cy="3670900"/>
          </a:xfrm>
          <a:custGeom>
            <a:avLst/>
            <a:gdLst/>
            <a:ahLst/>
            <a:cxnLst/>
            <a:rect r="r" b="b" t="t" l="l"/>
            <a:pathLst>
              <a:path h="3670900" w="7315200">
                <a:moveTo>
                  <a:pt x="0" y="0"/>
                </a:moveTo>
                <a:lnTo>
                  <a:pt x="7315200" y="0"/>
                </a:lnTo>
                <a:lnTo>
                  <a:pt x="7315200" y="3670900"/>
                </a:lnTo>
                <a:lnTo>
                  <a:pt x="0" y="3670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a:grpSpLocks noChangeAspect="true"/>
          </p:cNvGrpSpPr>
          <p:nvPr/>
        </p:nvGrpSpPr>
        <p:grpSpPr>
          <a:xfrm rot="0">
            <a:off x="10817836" y="1935349"/>
            <a:ext cx="6441464" cy="6416302"/>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572" t="0" r="-24572" b="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25A1"/>
            </a:solidFill>
          </p:spPr>
        </p:sp>
      </p:grpSp>
      <p:sp>
        <p:nvSpPr>
          <p:cNvPr name="Freeform 10" id="10"/>
          <p:cNvSpPr/>
          <p:nvPr/>
        </p:nvSpPr>
        <p:spPr>
          <a:xfrm flipH="false" flipV="false" rot="0">
            <a:off x="1028700" y="8606150"/>
            <a:ext cx="1743454" cy="389900"/>
          </a:xfrm>
          <a:custGeom>
            <a:avLst/>
            <a:gdLst/>
            <a:ahLst/>
            <a:cxnLst/>
            <a:rect r="r" b="b" t="t" l="l"/>
            <a:pathLst>
              <a:path h="389900" w="1743454">
                <a:moveTo>
                  <a:pt x="0" y="0"/>
                </a:moveTo>
                <a:lnTo>
                  <a:pt x="1743454" y="0"/>
                </a:lnTo>
                <a:lnTo>
                  <a:pt x="1743454" y="389900"/>
                </a:lnTo>
                <a:lnTo>
                  <a:pt x="0" y="389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474389"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45009" y="1935349"/>
            <a:ext cx="655418" cy="668904"/>
          </a:xfrm>
          <a:custGeom>
            <a:avLst/>
            <a:gdLst/>
            <a:ahLst/>
            <a:cxnLst/>
            <a:rect r="r" b="b" t="t" l="l"/>
            <a:pathLst>
              <a:path h="668904" w="655418">
                <a:moveTo>
                  <a:pt x="0" y="0"/>
                </a:moveTo>
                <a:lnTo>
                  <a:pt x="655418" y="0"/>
                </a:lnTo>
                <a:lnTo>
                  <a:pt x="655418" y="668904"/>
                </a:lnTo>
                <a:lnTo>
                  <a:pt x="0" y="6689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028700" y="3218653"/>
            <a:ext cx="8945054" cy="1203799"/>
          </a:xfrm>
          <a:prstGeom prst="rect">
            <a:avLst/>
          </a:prstGeom>
        </p:spPr>
        <p:txBody>
          <a:bodyPr anchor="t" rtlCol="false" tIns="0" lIns="0" bIns="0" rIns="0">
            <a:spAutoFit/>
          </a:bodyPr>
          <a:lstStyle/>
          <a:p>
            <a:pPr>
              <a:lnSpc>
                <a:spcPts val="9241"/>
              </a:lnSpc>
            </a:pPr>
            <a:r>
              <a:rPr lang="en-US" sz="6601" spc="330">
                <a:solidFill>
                  <a:srgbClr val="5BA3F8"/>
                </a:solidFill>
                <a:latin typeface="Horizon"/>
              </a:rPr>
              <a:t>WEB SERVER</a:t>
            </a:r>
          </a:p>
        </p:txBody>
      </p:sp>
      <p:sp>
        <p:nvSpPr>
          <p:cNvPr name="TextBox 14" id="14"/>
          <p:cNvSpPr txBox="true"/>
          <p:nvPr/>
        </p:nvSpPr>
        <p:spPr>
          <a:xfrm rot="0">
            <a:off x="1028700" y="4651051"/>
            <a:ext cx="8614386" cy="1394962"/>
          </a:xfrm>
          <a:prstGeom prst="rect">
            <a:avLst/>
          </a:prstGeom>
        </p:spPr>
        <p:txBody>
          <a:bodyPr anchor="t" rtlCol="false" tIns="0" lIns="0" bIns="0" rIns="0">
            <a:spAutoFit/>
          </a:bodyPr>
          <a:lstStyle/>
          <a:p>
            <a:pPr>
              <a:lnSpc>
                <a:spcPts val="10780"/>
              </a:lnSpc>
            </a:pPr>
            <a:r>
              <a:rPr lang="en-US" sz="7700">
                <a:solidFill>
                  <a:srgbClr val="F4F4F4"/>
                </a:solidFill>
                <a:latin typeface="Poppins"/>
              </a:rPr>
              <a:t>PEMROGRAMAN</a:t>
            </a:r>
          </a:p>
        </p:txBody>
      </p:sp>
      <p:sp>
        <p:nvSpPr>
          <p:cNvPr name="TextBox 15" id="15"/>
          <p:cNvSpPr txBox="true"/>
          <p:nvPr/>
        </p:nvSpPr>
        <p:spPr>
          <a:xfrm rot="0">
            <a:off x="1104900" y="6437396"/>
            <a:ext cx="7883157" cy="441226"/>
          </a:xfrm>
          <a:prstGeom prst="rect">
            <a:avLst/>
          </a:prstGeom>
        </p:spPr>
        <p:txBody>
          <a:bodyPr anchor="t" rtlCol="false" tIns="0" lIns="0" bIns="0" rIns="0">
            <a:spAutoFit/>
          </a:bodyPr>
          <a:lstStyle/>
          <a:p>
            <a:pPr>
              <a:lnSpc>
                <a:spcPts val="3499"/>
              </a:lnSpc>
            </a:pPr>
            <a:r>
              <a:rPr lang="en-US" sz="2499">
                <a:solidFill>
                  <a:srgbClr val="F4F4F4"/>
                </a:solidFill>
                <a:latin typeface="Poppins"/>
              </a:rPr>
              <a:t>by : IRVAN YOGA PRATAMA         (22.83.0770)</a:t>
            </a:r>
          </a:p>
        </p:txBody>
      </p:sp>
      <p:sp>
        <p:nvSpPr>
          <p:cNvPr name="TextBox 16" id="16"/>
          <p:cNvSpPr txBox="true"/>
          <p:nvPr/>
        </p:nvSpPr>
        <p:spPr>
          <a:xfrm rot="0">
            <a:off x="2192469" y="2015801"/>
            <a:ext cx="2854010" cy="441325"/>
          </a:xfrm>
          <a:prstGeom prst="rect">
            <a:avLst/>
          </a:prstGeom>
        </p:spPr>
        <p:txBody>
          <a:bodyPr anchor="t" rtlCol="false" tIns="0" lIns="0" bIns="0" rIns="0">
            <a:spAutoFit/>
          </a:bodyPr>
          <a:lstStyle/>
          <a:p>
            <a:pPr>
              <a:lnSpc>
                <a:spcPts val="3499"/>
              </a:lnSpc>
            </a:pPr>
            <a:r>
              <a:rPr lang="en-US" sz="2499">
                <a:solidFill>
                  <a:srgbClr val="F4F4F4"/>
                </a:solidFill>
                <a:latin typeface="Poppins"/>
              </a:rPr>
              <a:t>Think Unlimited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sp>
        <p:nvSpPr>
          <p:cNvPr name="Freeform 3" id="3"/>
          <p:cNvSpPr/>
          <p:nvPr/>
        </p:nvSpPr>
        <p:spPr>
          <a:xfrm flipH="false" flipV="false" rot="-10800000">
            <a:off x="13324030" y="0"/>
            <a:ext cx="6929015" cy="3477106"/>
          </a:xfrm>
          <a:custGeom>
            <a:avLst/>
            <a:gdLst/>
            <a:ahLst/>
            <a:cxnLst/>
            <a:rect r="r" b="b" t="t" l="l"/>
            <a:pathLst>
              <a:path h="3477106" w="6929015">
                <a:moveTo>
                  <a:pt x="0" y="0"/>
                </a:moveTo>
                <a:lnTo>
                  <a:pt x="6929015" y="0"/>
                </a:lnTo>
                <a:lnTo>
                  <a:pt x="6929015" y="3477106"/>
                </a:lnTo>
                <a:lnTo>
                  <a:pt x="0" y="3477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13328" y="4561844"/>
            <a:ext cx="8082216" cy="4955181"/>
            <a:chOff x="0" y="0"/>
            <a:chExt cx="2128649" cy="1305068"/>
          </a:xfrm>
        </p:grpSpPr>
        <p:sp>
          <p:nvSpPr>
            <p:cNvPr name="Freeform 5" id="5"/>
            <p:cNvSpPr/>
            <p:nvPr/>
          </p:nvSpPr>
          <p:spPr>
            <a:xfrm flipH="false" flipV="false" rot="0">
              <a:off x="0" y="0"/>
              <a:ext cx="2128649" cy="1305068"/>
            </a:xfrm>
            <a:custGeom>
              <a:avLst/>
              <a:gdLst/>
              <a:ahLst/>
              <a:cxnLst/>
              <a:rect r="r" b="b" t="t" l="l"/>
              <a:pathLst>
                <a:path h="1305068" w="2128649">
                  <a:moveTo>
                    <a:pt x="47895" y="0"/>
                  </a:moveTo>
                  <a:lnTo>
                    <a:pt x="2080755" y="0"/>
                  </a:lnTo>
                  <a:cubicBezTo>
                    <a:pt x="2093457" y="0"/>
                    <a:pt x="2105639" y="5046"/>
                    <a:pt x="2114621" y="14028"/>
                  </a:cubicBezTo>
                  <a:cubicBezTo>
                    <a:pt x="2123603" y="23010"/>
                    <a:pt x="2128649" y="35192"/>
                    <a:pt x="2128649" y="47895"/>
                  </a:cubicBezTo>
                  <a:lnTo>
                    <a:pt x="2128649" y="1257173"/>
                  </a:lnTo>
                  <a:cubicBezTo>
                    <a:pt x="2128649" y="1283625"/>
                    <a:pt x="2107206" y="1305068"/>
                    <a:pt x="2080755" y="1305068"/>
                  </a:cubicBezTo>
                  <a:lnTo>
                    <a:pt x="47895" y="1305068"/>
                  </a:lnTo>
                  <a:cubicBezTo>
                    <a:pt x="21443" y="1305068"/>
                    <a:pt x="0" y="1283625"/>
                    <a:pt x="0" y="1257173"/>
                  </a:cubicBezTo>
                  <a:lnTo>
                    <a:pt x="0" y="47895"/>
                  </a:lnTo>
                  <a:cubicBezTo>
                    <a:pt x="0" y="21443"/>
                    <a:pt x="21443" y="0"/>
                    <a:pt x="47895" y="0"/>
                  </a:cubicBezTo>
                  <a:close/>
                </a:path>
              </a:pathLst>
            </a:custGeom>
            <a:solidFill>
              <a:srgbClr val="1025A1"/>
            </a:solidFill>
          </p:spPr>
        </p:sp>
        <p:sp>
          <p:nvSpPr>
            <p:cNvPr name="TextBox 6" id="6"/>
            <p:cNvSpPr txBox="true"/>
            <p:nvPr/>
          </p:nvSpPr>
          <p:spPr>
            <a:xfrm>
              <a:off x="0" y="-66675"/>
              <a:ext cx="2128649" cy="137174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15269660"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322566" y="3330132"/>
            <a:ext cx="1424655" cy="714918"/>
          </a:xfrm>
          <a:custGeom>
            <a:avLst/>
            <a:gdLst/>
            <a:ahLst/>
            <a:cxnLst/>
            <a:rect r="r" b="b" t="t" l="l"/>
            <a:pathLst>
              <a:path h="714918" w="1424655">
                <a:moveTo>
                  <a:pt x="0" y="0"/>
                </a:moveTo>
                <a:lnTo>
                  <a:pt x="1424655" y="0"/>
                </a:lnTo>
                <a:lnTo>
                  <a:pt x="1424655" y="714918"/>
                </a:lnTo>
                <a:lnTo>
                  <a:pt x="0" y="71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8705497" y="3330132"/>
            <a:ext cx="1424655" cy="714918"/>
          </a:xfrm>
          <a:custGeom>
            <a:avLst/>
            <a:gdLst/>
            <a:ahLst/>
            <a:cxnLst/>
            <a:rect r="r" b="b" t="t" l="l"/>
            <a:pathLst>
              <a:path h="714918" w="1424655">
                <a:moveTo>
                  <a:pt x="0" y="0"/>
                </a:moveTo>
                <a:lnTo>
                  <a:pt x="1424655" y="0"/>
                </a:lnTo>
                <a:lnTo>
                  <a:pt x="1424655" y="714918"/>
                </a:lnTo>
                <a:lnTo>
                  <a:pt x="0" y="71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50096" y="3313049"/>
            <a:ext cx="6726834" cy="749083"/>
            <a:chOff x="0" y="0"/>
            <a:chExt cx="1771676" cy="197289"/>
          </a:xfrm>
        </p:grpSpPr>
        <p:sp>
          <p:nvSpPr>
            <p:cNvPr name="Freeform 11" id="11"/>
            <p:cNvSpPr/>
            <p:nvPr/>
          </p:nvSpPr>
          <p:spPr>
            <a:xfrm flipH="false" flipV="false" rot="0">
              <a:off x="0" y="0"/>
              <a:ext cx="1771676" cy="197289"/>
            </a:xfrm>
            <a:custGeom>
              <a:avLst/>
              <a:gdLst/>
              <a:ahLst/>
              <a:cxnLst/>
              <a:rect r="r" b="b" t="t" l="l"/>
              <a:pathLst>
                <a:path h="197289" w="1771676">
                  <a:moveTo>
                    <a:pt x="34527" y="0"/>
                  </a:moveTo>
                  <a:lnTo>
                    <a:pt x="1737149" y="0"/>
                  </a:lnTo>
                  <a:cubicBezTo>
                    <a:pt x="1746306" y="0"/>
                    <a:pt x="1755089" y="3638"/>
                    <a:pt x="1761564" y="10113"/>
                  </a:cubicBezTo>
                  <a:cubicBezTo>
                    <a:pt x="1768039" y="16588"/>
                    <a:pt x="1771676" y="25370"/>
                    <a:pt x="1771676" y="34527"/>
                  </a:cubicBezTo>
                  <a:lnTo>
                    <a:pt x="1771676" y="162762"/>
                  </a:lnTo>
                  <a:cubicBezTo>
                    <a:pt x="1771676" y="181831"/>
                    <a:pt x="1756218" y="197289"/>
                    <a:pt x="1737149" y="197289"/>
                  </a:cubicBezTo>
                  <a:lnTo>
                    <a:pt x="34527" y="197289"/>
                  </a:lnTo>
                  <a:cubicBezTo>
                    <a:pt x="15458" y="197289"/>
                    <a:pt x="0" y="181831"/>
                    <a:pt x="0" y="162762"/>
                  </a:cubicBezTo>
                  <a:lnTo>
                    <a:pt x="0" y="34527"/>
                  </a:lnTo>
                  <a:cubicBezTo>
                    <a:pt x="0" y="15458"/>
                    <a:pt x="15458" y="0"/>
                    <a:pt x="34527" y="0"/>
                  </a:cubicBezTo>
                  <a:close/>
                </a:path>
              </a:pathLst>
            </a:custGeom>
            <a:solidFill>
              <a:srgbClr val="5BA3F8"/>
            </a:solidFill>
          </p:spPr>
        </p:sp>
        <p:sp>
          <p:nvSpPr>
            <p:cNvPr name="TextBox 12" id="12"/>
            <p:cNvSpPr txBox="true"/>
            <p:nvPr/>
          </p:nvSpPr>
          <p:spPr>
            <a:xfrm>
              <a:off x="0" y="-66675"/>
              <a:ext cx="1771676" cy="263964"/>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9533026" y="3313049"/>
            <a:ext cx="6726834" cy="749083"/>
            <a:chOff x="0" y="0"/>
            <a:chExt cx="1771676" cy="197289"/>
          </a:xfrm>
        </p:grpSpPr>
        <p:sp>
          <p:nvSpPr>
            <p:cNvPr name="Freeform 14" id="14"/>
            <p:cNvSpPr/>
            <p:nvPr/>
          </p:nvSpPr>
          <p:spPr>
            <a:xfrm flipH="false" flipV="false" rot="0">
              <a:off x="0" y="0"/>
              <a:ext cx="1771676" cy="197289"/>
            </a:xfrm>
            <a:custGeom>
              <a:avLst/>
              <a:gdLst/>
              <a:ahLst/>
              <a:cxnLst/>
              <a:rect r="r" b="b" t="t" l="l"/>
              <a:pathLst>
                <a:path h="197289" w="1771676">
                  <a:moveTo>
                    <a:pt x="34527" y="0"/>
                  </a:moveTo>
                  <a:lnTo>
                    <a:pt x="1737149" y="0"/>
                  </a:lnTo>
                  <a:cubicBezTo>
                    <a:pt x="1746306" y="0"/>
                    <a:pt x="1755089" y="3638"/>
                    <a:pt x="1761564" y="10113"/>
                  </a:cubicBezTo>
                  <a:cubicBezTo>
                    <a:pt x="1768039" y="16588"/>
                    <a:pt x="1771676" y="25370"/>
                    <a:pt x="1771676" y="34527"/>
                  </a:cubicBezTo>
                  <a:lnTo>
                    <a:pt x="1771676" y="162762"/>
                  </a:lnTo>
                  <a:cubicBezTo>
                    <a:pt x="1771676" y="181831"/>
                    <a:pt x="1756218" y="197289"/>
                    <a:pt x="1737149" y="197289"/>
                  </a:cubicBezTo>
                  <a:lnTo>
                    <a:pt x="34527" y="197289"/>
                  </a:lnTo>
                  <a:cubicBezTo>
                    <a:pt x="15458" y="197289"/>
                    <a:pt x="0" y="181831"/>
                    <a:pt x="0" y="162762"/>
                  </a:cubicBezTo>
                  <a:lnTo>
                    <a:pt x="0" y="34527"/>
                  </a:lnTo>
                  <a:cubicBezTo>
                    <a:pt x="0" y="15458"/>
                    <a:pt x="15458" y="0"/>
                    <a:pt x="34527" y="0"/>
                  </a:cubicBezTo>
                  <a:close/>
                </a:path>
              </a:pathLst>
            </a:custGeom>
            <a:solidFill>
              <a:srgbClr val="5BA3F8"/>
            </a:solidFill>
          </p:spPr>
        </p:sp>
        <p:sp>
          <p:nvSpPr>
            <p:cNvPr name="TextBox 15" id="15"/>
            <p:cNvSpPr txBox="true"/>
            <p:nvPr/>
          </p:nvSpPr>
          <p:spPr>
            <a:xfrm>
              <a:off x="0" y="-66675"/>
              <a:ext cx="1771676" cy="263964"/>
            </a:xfrm>
            <a:prstGeom prst="rect">
              <a:avLst/>
            </a:prstGeom>
          </p:spPr>
          <p:txBody>
            <a:bodyPr anchor="ctr" rtlCol="false" tIns="50800" lIns="50800" bIns="50800" rIns="50800"/>
            <a:lstStyle/>
            <a:p>
              <a:pPr algn="ctr">
                <a:lnSpc>
                  <a:spcPts val="3499"/>
                </a:lnSpc>
              </a:pPr>
              <a:r>
                <a:rPr lang="en-US" sz="2499">
                  <a:solidFill>
                    <a:srgbClr val="FFFFFF"/>
                  </a:solidFill>
                  <a:latin typeface="Poppins"/>
                </a:rPr>
                <a:t>PHP FPM</a:t>
              </a:r>
            </a:p>
          </p:txBody>
        </p:sp>
      </p:grpSp>
      <p:grpSp>
        <p:nvGrpSpPr>
          <p:cNvPr name="Group 16" id="16"/>
          <p:cNvGrpSpPr/>
          <p:nvPr/>
        </p:nvGrpSpPr>
        <p:grpSpPr>
          <a:xfrm rot="0">
            <a:off x="813328" y="3133008"/>
            <a:ext cx="1109167" cy="110916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9196259" y="3133008"/>
            <a:ext cx="1109167" cy="110916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22" id="22"/>
          <p:cNvSpPr/>
          <p:nvPr/>
        </p:nvSpPr>
        <p:spPr>
          <a:xfrm flipH="false" flipV="false" rot="0">
            <a:off x="1000287" y="3444958"/>
            <a:ext cx="735251" cy="485265"/>
          </a:xfrm>
          <a:custGeom>
            <a:avLst/>
            <a:gdLst/>
            <a:ahLst/>
            <a:cxnLst/>
            <a:rect r="r" b="b" t="t" l="l"/>
            <a:pathLst>
              <a:path h="485265" w="735251">
                <a:moveTo>
                  <a:pt x="0" y="0"/>
                </a:moveTo>
                <a:lnTo>
                  <a:pt x="735250" y="0"/>
                </a:lnTo>
                <a:lnTo>
                  <a:pt x="735250" y="485266"/>
                </a:lnTo>
                <a:lnTo>
                  <a:pt x="0" y="485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9445581" y="3382330"/>
            <a:ext cx="610522" cy="610522"/>
          </a:xfrm>
          <a:custGeom>
            <a:avLst/>
            <a:gdLst/>
            <a:ahLst/>
            <a:cxnLst/>
            <a:rect r="r" b="b" t="t" l="l"/>
            <a:pathLst>
              <a:path h="610522" w="610522">
                <a:moveTo>
                  <a:pt x="0" y="0"/>
                </a:moveTo>
                <a:lnTo>
                  <a:pt x="610523" y="0"/>
                </a:lnTo>
                <a:lnTo>
                  <a:pt x="610523" y="610522"/>
                </a:lnTo>
                <a:lnTo>
                  <a:pt x="0" y="6105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4" id="24"/>
          <p:cNvGrpSpPr/>
          <p:nvPr/>
        </p:nvGrpSpPr>
        <p:grpSpPr>
          <a:xfrm rot="0">
            <a:off x="9533026" y="4561844"/>
            <a:ext cx="8082216" cy="4955181"/>
            <a:chOff x="0" y="0"/>
            <a:chExt cx="2128649" cy="1305068"/>
          </a:xfrm>
        </p:grpSpPr>
        <p:sp>
          <p:nvSpPr>
            <p:cNvPr name="Freeform 25" id="25"/>
            <p:cNvSpPr/>
            <p:nvPr/>
          </p:nvSpPr>
          <p:spPr>
            <a:xfrm flipH="false" flipV="false" rot="0">
              <a:off x="0" y="0"/>
              <a:ext cx="2128649" cy="1305068"/>
            </a:xfrm>
            <a:custGeom>
              <a:avLst/>
              <a:gdLst/>
              <a:ahLst/>
              <a:cxnLst/>
              <a:rect r="r" b="b" t="t" l="l"/>
              <a:pathLst>
                <a:path h="1305068" w="2128649">
                  <a:moveTo>
                    <a:pt x="47895" y="0"/>
                  </a:moveTo>
                  <a:lnTo>
                    <a:pt x="2080755" y="0"/>
                  </a:lnTo>
                  <a:cubicBezTo>
                    <a:pt x="2093457" y="0"/>
                    <a:pt x="2105639" y="5046"/>
                    <a:pt x="2114621" y="14028"/>
                  </a:cubicBezTo>
                  <a:cubicBezTo>
                    <a:pt x="2123603" y="23010"/>
                    <a:pt x="2128649" y="35192"/>
                    <a:pt x="2128649" y="47895"/>
                  </a:cubicBezTo>
                  <a:lnTo>
                    <a:pt x="2128649" y="1257173"/>
                  </a:lnTo>
                  <a:cubicBezTo>
                    <a:pt x="2128649" y="1283625"/>
                    <a:pt x="2107206" y="1305068"/>
                    <a:pt x="2080755" y="1305068"/>
                  </a:cubicBezTo>
                  <a:lnTo>
                    <a:pt x="47895" y="1305068"/>
                  </a:lnTo>
                  <a:cubicBezTo>
                    <a:pt x="21443" y="1305068"/>
                    <a:pt x="0" y="1283625"/>
                    <a:pt x="0" y="1257173"/>
                  </a:cubicBezTo>
                  <a:lnTo>
                    <a:pt x="0" y="47895"/>
                  </a:lnTo>
                  <a:cubicBezTo>
                    <a:pt x="0" y="21443"/>
                    <a:pt x="21443" y="0"/>
                    <a:pt x="47895" y="0"/>
                  </a:cubicBezTo>
                  <a:close/>
                </a:path>
              </a:pathLst>
            </a:custGeom>
            <a:solidFill>
              <a:srgbClr val="1025A1"/>
            </a:solidFill>
          </p:spPr>
        </p:sp>
        <p:sp>
          <p:nvSpPr>
            <p:cNvPr name="TextBox 26" id="26"/>
            <p:cNvSpPr txBox="true"/>
            <p:nvPr/>
          </p:nvSpPr>
          <p:spPr>
            <a:xfrm>
              <a:off x="0" y="-66675"/>
              <a:ext cx="2128649" cy="1371743"/>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2141395" y="4899099"/>
            <a:ext cx="5426082" cy="4280669"/>
          </a:xfrm>
          <a:custGeom>
            <a:avLst/>
            <a:gdLst/>
            <a:ahLst/>
            <a:cxnLst/>
            <a:rect r="r" b="b" t="t" l="l"/>
            <a:pathLst>
              <a:path h="4280669" w="5426082">
                <a:moveTo>
                  <a:pt x="0" y="0"/>
                </a:moveTo>
                <a:lnTo>
                  <a:pt x="5426082" y="0"/>
                </a:lnTo>
                <a:lnTo>
                  <a:pt x="5426082" y="4280669"/>
                </a:lnTo>
                <a:lnTo>
                  <a:pt x="0" y="4280669"/>
                </a:lnTo>
                <a:lnTo>
                  <a:pt x="0" y="0"/>
                </a:lnTo>
                <a:close/>
              </a:path>
            </a:pathLst>
          </a:custGeom>
          <a:blipFill>
            <a:blip r:embed="rId11"/>
            <a:stretch>
              <a:fillRect l="0" t="0" r="0" b="0"/>
            </a:stretch>
          </a:blipFill>
        </p:spPr>
      </p:sp>
      <p:sp>
        <p:nvSpPr>
          <p:cNvPr name="Freeform 28" id="28"/>
          <p:cNvSpPr/>
          <p:nvPr/>
        </p:nvSpPr>
        <p:spPr>
          <a:xfrm flipH="false" flipV="false" rot="0">
            <a:off x="10343488" y="4839845"/>
            <a:ext cx="6461291" cy="4399177"/>
          </a:xfrm>
          <a:custGeom>
            <a:avLst/>
            <a:gdLst/>
            <a:ahLst/>
            <a:cxnLst/>
            <a:rect r="r" b="b" t="t" l="l"/>
            <a:pathLst>
              <a:path h="4399177" w="6461291">
                <a:moveTo>
                  <a:pt x="0" y="0"/>
                </a:moveTo>
                <a:lnTo>
                  <a:pt x="6461291" y="0"/>
                </a:lnTo>
                <a:lnTo>
                  <a:pt x="6461291" y="4399177"/>
                </a:lnTo>
                <a:lnTo>
                  <a:pt x="0" y="4399177"/>
                </a:lnTo>
                <a:lnTo>
                  <a:pt x="0" y="0"/>
                </a:lnTo>
                <a:close/>
              </a:path>
            </a:pathLst>
          </a:custGeom>
          <a:blipFill>
            <a:blip r:embed="rId12"/>
            <a:stretch>
              <a:fillRect l="0" t="0" r="0" b="0"/>
            </a:stretch>
          </a:blipFill>
        </p:spPr>
      </p:sp>
      <p:sp>
        <p:nvSpPr>
          <p:cNvPr name="TextBox 29" id="29"/>
          <p:cNvSpPr txBox="true"/>
          <p:nvPr/>
        </p:nvSpPr>
        <p:spPr>
          <a:xfrm rot="0">
            <a:off x="1028700" y="1085850"/>
            <a:ext cx="9708093" cy="1724660"/>
          </a:xfrm>
          <a:prstGeom prst="rect">
            <a:avLst/>
          </a:prstGeom>
        </p:spPr>
        <p:txBody>
          <a:bodyPr anchor="t" rtlCol="false" tIns="0" lIns="0" bIns="0" rIns="0">
            <a:spAutoFit/>
          </a:bodyPr>
          <a:lstStyle/>
          <a:p>
            <a:pPr>
              <a:lnSpc>
                <a:spcPts val="6399"/>
              </a:lnSpc>
            </a:pPr>
            <a:r>
              <a:rPr lang="en-US" sz="6399">
                <a:solidFill>
                  <a:srgbClr val="5BA3F8"/>
                </a:solidFill>
                <a:latin typeface="Horizon"/>
              </a:rPr>
              <a:t>LAYANAN TERINSTALL</a:t>
            </a:r>
          </a:p>
        </p:txBody>
      </p:sp>
      <p:sp>
        <p:nvSpPr>
          <p:cNvPr name="TextBox 30" id="30"/>
          <p:cNvSpPr txBox="true"/>
          <p:nvPr/>
        </p:nvSpPr>
        <p:spPr>
          <a:xfrm rot="0">
            <a:off x="2156494" y="3433591"/>
            <a:ext cx="4714037" cy="441226"/>
          </a:xfrm>
          <a:prstGeom prst="rect">
            <a:avLst/>
          </a:prstGeom>
        </p:spPr>
        <p:txBody>
          <a:bodyPr anchor="t" rtlCol="false" tIns="0" lIns="0" bIns="0" rIns="0">
            <a:spAutoFit/>
          </a:bodyPr>
          <a:lstStyle/>
          <a:p>
            <a:pPr algn="ctr">
              <a:lnSpc>
                <a:spcPts val="3499"/>
              </a:lnSpc>
            </a:pPr>
            <a:r>
              <a:rPr lang="en-US" sz="2499">
                <a:solidFill>
                  <a:srgbClr val="FFFFFF"/>
                </a:solidFill>
                <a:latin typeface="Poppins"/>
              </a:rPr>
              <a:t>MYSQL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sp>
        <p:nvSpPr>
          <p:cNvPr name="Freeform 3" id="3"/>
          <p:cNvSpPr/>
          <p:nvPr/>
        </p:nvSpPr>
        <p:spPr>
          <a:xfrm flipH="false" flipV="false" rot="0">
            <a:off x="9144000" y="5143500"/>
            <a:ext cx="13683053" cy="6866405"/>
          </a:xfrm>
          <a:custGeom>
            <a:avLst/>
            <a:gdLst/>
            <a:ahLst/>
            <a:cxnLst/>
            <a:rect r="r" b="b" t="t" l="l"/>
            <a:pathLst>
              <a:path h="6866405" w="13683053">
                <a:moveTo>
                  <a:pt x="0" y="0"/>
                </a:moveTo>
                <a:lnTo>
                  <a:pt x="13683053" y="0"/>
                </a:lnTo>
                <a:lnTo>
                  <a:pt x="13683053" y="6866405"/>
                </a:lnTo>
                <a:lnTo>
                  <a:pt x="0" y="68664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420840" y="2573062"/>
            <a:ext cx="4601904" cy="460190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1028700"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8693116"/>
            <a:ext cx="1743454" cy="389900"/>
          </a:xfrm>
          <a:custGeom>
            <a:avLst/>
            <a:gdLst/>
            <a:ahLst/>
            <a:cxnLst/>
            <a:rect r="r" b="b" t="t" l="l"/>
            <a:pathLst>
              <a:path h="389900" w="1743454">
                <a:moveTo>
                  <a:pt x="0" y="0"/>
                </a:moveTo>
                <a:lnTo>
                  <a:pt x="1743454" y="0"/>
                </a:lnTo>
                <a:lnTo>
                  <a:pt x="1743454" y="389899"/>
                </a:lnTo>
                <a:lnTo>
                  <a:pt x="0" y="389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444708" y="3596930"/>
            <a:ext cx="2554168" cy="2554168"/>
          </a:xfrm>
          <a:custGeom>
            <a:avLst/>
            <a:gdLst/>
            <a:ahLst/>
            <a:cxnLst/>
            <a:rect r="r" b="b" t="t" l="l"/>
            <a:pathLst>
              <a:path h="2554168" w="2554168">
                <a:moveTo>
                  <a:pt x="0" y="0"/>
                </a:moveTo>
                <a:lnTo>
                  <a:pt x="2554168" y="0"/>
                </a:lnTo>
                <a:lnTo>
                  <a:pt x="2554168" y="2554168"/>
                </a:lnTo>
                <a:lnTo>
                  <a:pt x="0" y="25541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28700" y="2673739"/>
            <a:ext cx="10482668" cy="2200275"/>
          </a:xfrm>
          <a:prstGeom prst="rect">
            <a:avLst/>
          </a:prstGeom>
        </p:spPr>
        <p:txBody>
          <a:bodyPr anchor="t" rtlCol="false" tIns="0" lIns="0" bIns="0" rIns="0">
            <a:spAutoFit/>
          </a:bodyPr>
          <a:lstStyle/>
          <a:p>
            <a:pPr>
              <a:lnSpc>
                <a:spcPts val="16800"/>
              </a:lnSpc>
            </a:pPr>
            <a:r>
              <a:rPr lang="en-US" sz="12000" spc="600">
                <a:solidFill>
                  <a:srgbClr val="5BA3F8"/>
                </a:solidFill>
                <a:latin typeface="Horizon"/>
              </a:rPr>
              <a:t>TERIMA</a:t>
            </a:r>
          </a:p>
        </p:txBody>
      </p:sp>
      <p:sp>
        <p:nvSpPr>
          <p:cNvPr name="TextBox 11" id="11"/>
          <p:cNvSpPr txBox="true"/>
          <p:nvPr/>
        </p:nvSpPr>
        <p:spPr>
          <a:xfrm rot="0">
            <a:off x="1028700" y="4306420"/>
            <a:ext cx="10482668" cy="2200275"/>
          </a:xfrm>
          <a:prstGeom prst="rect">
            <a:avLst/>
          </a:prstGeom>
        </p:spPr>
        <p:txBody>
          <a:bodyPr anchor="t" rtlCol="false" tIns="0" lIns="0" bIns="0" rIns="0">
            <a:spAutoFit/>
          </a:bodyPr>
          <a:lstStyle/>
          <a:p>
            <a:pPr>
              <a:lnSpc>
                <a:spcPts val="16800"/>
              </a:lnSpc>
            </a:pPr>
            <a:r>
              <a:rPr lang="en-US" sz="12000" spc="600">
                <a:solidFill>
                  <a:srgbClr val="F4F4F4"/>
                </a:solidFill>
                <a:latin typeface="Horizon"/>
              </a:rPr>
              <a:t>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sp>
        <p:nvSpPr>
          <p:cNvPr name="Freeform 3" id="3"/>
          <p:cNvSpPr/>
          <p:nvPr/>
        </p:nvSpPr>
        <p:spPr>
          <a:xfrm flipH="false" flipV="false" rot="-5400000">
            <a:off x="13019702" y="3383149"/>
            <a:ext cx="7015893" cy="3520702"/>
          </a:xfrm>
          <a:custGeom>
            <a:avLst/>
            <a:gdLst/>
            <a:ahLst/>
            <a:cxnLst/>
            <a:rect r="r" b="b" t="t" l="l"/>
            <a:pathLst>
              <a:path h="3520702" w="7015893">
                <a:moveTo>
                  <a:pt x="0" y="0"/>
                </a:moveTo>
                <a:lnTo>
                  <a:pt x="7015893" y="0"/>
                </a:lnTo>
                <a:lnTo>
                  <a:pt x="7015893" y="3520702"/>
                </a:lnTo>
                <a:lnTo>
                  <a:pt x="0" y="3520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817836" y="1935349"/>
            <a:ext cx="6441464" cy="6416302"/>
            <a:chOff x="0" y="0"/>
            <a:chExt cx="6502400" cy="6477000"/>
          </a:xfrm>
        </p:grpSpPr>
        <p:sp>
          <p:nvSpPr>
            <p:cNvPr name="Freeform 5" id="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t="0" r="-24712" b="0"/>
              </a:stretch>
            </a:blipFill>
          </p:spPr>
        </p:sp>
        <p:sp>
          <p:nvSpPr>
            <p:cNvPr name="Freeform 6" id="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25A1"/>
            </a:solidFill>
          </p:spPr>
        </p:sp>
      </p:grpSp>
      <p:grpSp>
        <p:nvGrpSpPr>
          <p:cNvPr name="Group 7" id="7"/>
          <p:cNvGrpSpPr/>
          <p:nvPr/>
        </p:nvGrpSpPr>
        <p:grpSpPr>
          <a:xfrm rot="0">
            <a:off x="862512" y="3497521"/>
            <a:ext cx="13176057" cy="5577972"/>
            <a:chOff x="0" y="0"/>
            <a:chExt cx="3470237" cy="1469096"/>
          </a:xfrm>
        </p:grpSpPr>
        <p:sp>
          <p:nvSpPr>
            <p:cNvPr name="Freeform 8" id="8"/>
            <p:cNvSpPr/>
            <p:nvPr/>
          </p:nvSpPr>
          <p:spPr>
            <a:xfrm flipH="false" flipV="false" rot="0">
              <a:off x="0" y="0"/>
              <a:ext cx="3470237" cy="1469096"/>
            </a:xfrm>
            <a:custGeom>
              <a:avLst/>
              <a:gdLst/>
              <a:ahLst/>
              <a:cxnLst/>
              <a:rect r="r" b="b" t="t" l="l"/>
              <a:pathLst>
                <a:path h="1469096" w="3470237">
                  <a:moveTo>
                    <a:pt x="0" y="0"/>
                  </a:moveTo>
                  <a:lnTo>
                    <a:pt x="3470237" y="0"/>
                  </a:lnTo>
                  <a:lnTo>
                    <a:pt x="3470237"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9" id="9"/>
            <p:cNvSpPr txBox="true"/>
            <p:nvPr/>
          </p:nvSpPr>
          <p:spPr>
            <a:xfrm>
              <a:off x="0" y="-38100"/>
              <a:ext cx="3470237" cy="150719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1907551" y="8001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44458" y="1314450"/>
            <a:ext cx="7632165" cy="1724660"/>
          </a:xfrm>
          <a:prstGeom prst="rect">
            <a:avLst/>
          </a:prstGeom>
        </p:spPr>
        <p:txBody>
          <a:bodyPr anchor="t" rtlCol="false" tIns="0" lIns="0" bIns="0" rIns="0">
            <a:spAutoFit/>
          </a:bodyPr>
          <a:lstStyle/>
          <a:p>
            <a:pPr>
              <a:lnSpc>
                <a:spcPts val="6399"/>
              </a:lnSpc>
            </a:pPr>
            <a:r>
              <a:rPr lang="en-US" sz="6399">
                <a:solidFill>
                  <a:srgbClr val="5BA3F8"/>
                </a:solidFill>
                <a:latin typeface="Horizon"/>
              </a:rPr>
              <a:t>LATAR </a:t>
            </a:r>
          </a:p>
          <a:p>
            <a:pPr>
              <a:lnSpc>
                <a:spcPts val="6399"/>
              </a:lnSpc>
            </a:pPr>
            <a:r>
              <a:rPr lang="en-US" sz="6399">
                <a:solidFill>
                  <a:srgbClr val="5BA3F8"/>
                </a:solidFill>
                <a:latin typeface="Horizon"/>
              </a:rPr>
              <a:t>BELAKANG</a:t>
            </a:r>
          </a:p>
        </p:txBody>
      </p:sp>
      <p:sp>
        <p:nvSpPr>
          <p:cNvPr name="TextBox 12" id="12"/>
          <p:cNvSpPr txBox="true"/>
          <p:nvPr/>
        </p:nvSpPr>
        <p:spPr>
          <a:xfrm rot="0">
            <a:off x="1344458" y="4032257"/>
            <a:ext cx="8980001" cy="4902538"/>
          </a:xfrm>
          <a:prstGeom prst="rect">
            <a:avLst/>
          </a:prstGeom>
        </p:spPr>
        <p:txBody>
          <a:bodyPr anchor="t" rtlCol="false" tIns="0" lIns="0" bIns="0" rIns="0">
            <a:spAutoFit/>
          </a:bodyPr>
          <a:lstStyle/>
          <a:p>
            <a:pPr>
              <a:lnSpc>
                <a:spcPts val="4339"/>
              </a:lnSpc>
            </a:pPr>
            <a:r>
              <a:rPr lang="en-US" sz="3099">
                <a:solidFill>
                  <a:srgbClr val="F4F4F4"/>
                </a:solidFill>
                <a:latin typeface="Poppins"/>
              </a:rPr>
              <a:t>Web server adalah sebuah software (perangkat lunak) yang memberikan layanan berupa data. Berfungsi untuk menerima permintaan HTTP atau HTTPS dari klien atau kita kenal dengan web browser (Chrome, Firefox). Selanjutnya ia akan mengirimkan respon atas permintaan tersebut kepada client dalam bentuk halaman web.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sp>
        <p:nvSpPr>
          <p:cNvPr name="Freeform 3" id="3"/>
          <p:cNvSpPr/>
          <p:nvPr/>
        </p:nvSpPr>
        <p:spPr>
          <a:xfrm flipH="false" flipV="false" rot="-10800000">
            <a:off x="13324030" y="0"/>
            <a:ext cx="6929015" cy="3477106"/>
          </a:xfrm>
          <a:custGeom>
            <a:avLst/>
            <a:gdLst/>
            <a:ahLst/>
            <a:cxnLst/>
            <a:rect r="r" b="b" t="t" l="l"/>
            <a:pathLst>
              <a:path h="3477106" w="6929015">
                <a:moveTo>
                  <a:pt x="0" y="0"/>
                </a:moveTo>
                <a:lnTo>
                  <a:pt x="6929015" y="0"/>
                </a:lnTo>
                <a:lnTo>
                  <a:pt x="6929015" y="3477106"/>
                </a:lnTo>
                <a:lnTo>
                  <a:pt x="0" y="3477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1803839" y="3802839"/>
            <a:ext cx="6484161" cy="648416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5"/>
              <a:stretch>
                <a:fillRect l="-21113" t="-9821" r="-43722" b="0"/>
              </a:stretch>
            </a:blipFill>
          </p:spPr>
        </p:sp>
      </p:grpSp>
      <p:sp>
        <p:nvSpPr>
          <p:cNvPr name="Freeform 6" id="6"/>
          <p:cNvSpPr/>
          <p:nvPr/>
        </p:nvSpPr>
        <p:spPr>
          <a:xfrm flipH="false" flipV="false" rot="0">
            <a:off x="15128283" y="8001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710417" y="4539650"/>
            <a:ext cx="1277780" cy="641213"/>
          </a:xfrm>
          <a:custGeom>
            <a:avLst/>
            <a:gdLst/>
            <a:ahLst/>
            <a:cxnLst/>
            <a:rect r="r" b="b" t="t" l="l"/>
            <a:pathLst>
              <a:path h="641213" w="1277780">
                <a:moveTo>
                  <a:pt x="0" y="0"/>
                </a:moveTo>
                <a:lnTo>
                  <a:pt x="1277779" y="0"/>
                </a:lnTo>
                <a:lnTo>
                  <a:pt x="1277779" y="641214"/>
                </a:lnTo>
                <a:lnTo>
                  <a:pt x="0" y="641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710417" y="6234234"/>
            <a:ext cx="1277780" cy="641213"/>
          </a:xfrm>
          <a:custGeom>
            <a:avLst/>
            <a:gdLst/>
            <a:ahLst/>
            <a:cxnLst/>
            <a:rect r="r" b="b" t="t" l="l"/>
            <a:pathLst>
              <a:path h="641213" w="1277780">
                <a:moveTo>
                  <a:pt x="0" y="0"/>
                </a:moveTo>
                <a:lnTo>
                  <a:pt x="1277779" y="0"/>
                </a:lnTo>
                <a:lnTo>
                  <a:pt x="1277779" y="641213"/>
                </a:lnTo>
                <a:lnTo>
                  <a:pt x="0" y="6412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50584" y="4362848"/>
            <a:ext cx="994817" cy="9948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1150584" y="6057432"/>
            <a:ext cx="994817" cy="9948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710417" y="7928818"/>
            <a:ext cx="1277780" cy="641213"/>
          </a:xfrm>
          <a:custGeom>
            <a:avLst/>
            <a:gdLst/>
            <a:ahLst/>
            <a:cxnLst/>
            <a:rect r="r" b="b" t="t" l="l"/>
            <a:pathLst>
              <a:path h="641213" w="1277780">
                <a:moveTo>
                  <a:pt x="0" y="0"/>
                </a:moveTo>
                <a:lnTo>
                  <a:pt x="1277779" y="0"/>
                </a:lnTo>
                <a:lnTo>
                  <a:pt x="1277779" y="641213"/>
                </a:lnTo>
                <a:lnTo>
                  <a:pt x="0" y="6412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1150584" y="7752016"/>
            <a:ext cx="994817" cy="99481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25A1"/>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1320283" y="8020945"/>
            <a:ext cx="557268" cy="456960"/>
          </a:xfrm>
          <a:custGeom>
            <a:avLst/>
            <a:gdLst/>
            <a:ahLst/>
            <a:cxnLst/>
            <a:rect r="r" b="b" t="t" l="l"/>
            <a:pathLst>
              <a:path h="456960" w="557268">
                <a:moveTo>
                  <a:pt x="0" y="0"/>
                </a:moveTo>
                <a:lnTo>
                  <a:pt x="557269" y="0"/>
                </a:lnTo>
                <a:lnTo>
                  <a:pt x="557269" y="456960"/>
                </a:lnTo>
                <a:lnTo>
                  <a:pt x="0" y="456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028700" y="2097229"/>
            <a:ext cx="11916045" cy="915035"/>
          </a:xfrm>
          <a:prstGeom prst="rect">
            <a:avLst/>
          </a:prstGeom>
        </p:spPr>
        <p:txBody>
          <a:bodyPr anchor="t" rtlCol="false" tIns="0" lIns="0" bIns="0" rIns="0">
            <a:spAutoFit/>
          </a:bodyPr>
          <a:lstStyle/>
          <a:p>
            <a:pPr>
              <a:lnSpc>
                <a:spcPts val="6399"/>
              </a:lnSpc>
            </a:pPr>
            <a:r>
              <a:rPr lang="en-US" sz="6399">
                <a:solidFill>
                  <a:srgbClr val="5BA3F8"/>
                </a:solidFill>
                <a:latin typeface="Horizon"/>
              </a:rPr>
              <a:t> FITUR LAYANAN</a:t>
            </a:r>
          </a:p>
        </p:txBody>
      </p:sp>
      <p:sp>
        <p:nvSpPr>
          <p:cNvPr name="TextBox 21" id="21"/>
          <p:cNvSpPr txBox="true"/>
          <p:nvPr/>
        </p:nvSpPr>
        <p:spPr>
          <a:xfrm rot="0">
            <a:off x="2603514" y="4108848"/>
            <a:ext cx="4714037" cy="441226"/>
          </a:xfrm>
          <a:prstGeom prst="rect">
            <a:avLst/>
          </a:prstGeom>
        </p:spPr>
        <p:txBody>
          <a:bodyPr anchor="t" rtlCol="false" tIns="0" lIns="0" bIns="0" rIns="0">
            <a:spAutoFit/>
          </a:bodyPr>
          <a:lstStyle/>
          <a:p>
            <a:pPr>
              <a:lnSpc>
                <a:spcPts val="3499"/>
              </a:lnSpc>
            </a:pPr>
            <a:r>
              <a:rPr lang="en-US" sz="2499">
                <a:solidFill>
                  <a:srgbClr val="5BA3F8"/>
                </a:solidFill>
                <a:latin typeface="Poppins"/>
              </a:rPr>
              <a:t>Terhubung ke Internet</a:t>
            </a:r>
          </a:p>
        </p:txBody>
      </p:sp>
      <p:sp>
        <p:nvSpPr>
          <p:cNvPr name="TextBox 22" id="22"/>
          <p:cNvSpPr txBox="true"/>
          <p:nvPr/>
        </p:nvSpPr>
        <p:spPr>
          <a:xfrm rot="0">
            <a:off x="2603514" y="4637722"/>
            <a:ext cx="8126326" cy="711134"/>
          </a:xfrm>
          <a:prstGeom prst="rect">
            <a:avLst/>
          </a:prstGeom>
        </p:spPr>
        <p:txBody>
          <a:bodyPr anchor="t" rtlCol="false" tIns="0" lIns="0" bIns="0" rIns="0">
            <a:spAutoFit/>
          </a:bodyPr>
          <a:lstStyle/>
          <a:p>
            <a:pPr>
              <a:lnSpc>
                <a:spcPts val="2799"/>
              </a:lnSpc>
            </a:pPr>
            <a:r>
              <a:rPr lang="en-US" sz="1999">
                <a:solidFill>
                  <a:srgbClr val="F4F4F4"/>
                </a:solidFill>
                <a:latin typeface="Poppins"/>
              </a:rPr>
              <a:t>Tujuannya untuk memudahkan admin dan client dalam mengakses web server</a:t>
            </a:r>
          </a:p>
        </p:txBody>
      </p:sp>
      <p:sp>
        <p:nvSpPr>
          <p:cNvPr name="TextBox 23" id="23"/>
          <p:cNvSpPr txBox="true"/>
          <p:nvPr/>
        </p:nvSpPr>
        <p:spPr>
          <a:xfrm rot="0">
            <a:off x="2603514" y="6330482"/>
            <a:ext cx="8126326" cy="711134"/>
          </a:xfrm>
          <a:prstGeom prst="rect">
            <a:avLst/>
          </a:prstGeom>
        </p:spPr>
        <p:txBody>
          <a:bodyPr anchor="t" rtlCol="false" tIns="0" lIns="0" bIns="0" rIns="0">
            <a:spAutoFit/>
          </a:bodyPr>
          <a:lstStyle/>
          <a:p>
            <a:pPr>
              <a:lnSpc>
                <a:spcPts val="2799"/>
              </a:lnSpc>
            </a:pPr>
            <a:r>
              <a:rPr lang="en-US" sz="1999">
                <a:solidFill>
                  <a:srgbClr val="F4F4F4"/>
                </a:solidFill>
                <a:latin typeface="Poppins"/>
              </a:rPr>
              <a:t>Menata tampilan, menambahkan fitur, dan membuat konten di website </a:t>
            </a:r>
          </a:p>
        </p:txBody>
      </p:sp>
      <p:sp>
        <p:nvSpPr>
          <p:cNvPr name="TextBox 24" id="24"/>
          <p:cNvSpPr txBox="true"/>
          <p:nvPr/>
        </p:nvSpPr>
        <p:spPr>
          <a:xfrm rot="0">
            <a:off x="2603514" y="5803432"/>
            <a:ext cx="5583836" cy="441226"/>
          </a:xfrm>
          <a:prstGeom prst="rect">
            <a:avLst/>
          </a:prstGeom>
        </p:spPr>
        <p:txBody>
          <a:bodyPr anchor="t" rtlCol="false" tIns="0" lIns="0" bIns="0" rIns="0">
            <a:spAutoFit/>
          </a:bodyPr>
          <a:lstStyle/>
          <a:p>
            <a:pPr>
              <a:lnSpc>
                <a:spcPts val="3499"/>
              </a:lnSpc>
            </a:pPr>
            <a:r>
              <a:rPr lang="en-US" sz="2499">
                <a:solidFill>
                  <a:srgbClr val="5BA3F8"/>
                </a:solidFill>
                <a:latin typeface="Poppins"/>
              </a:rPr>
              <a:t>Membuat &amp; Mengelola website</a:t>
            </a:r>
          </a:p>
        </p:txBody>
      </p:sp>
      <p:sp>
        <p:nvSpPr>
          <p:cNvPr name="TextBox 25" id="25"/>
          <p:cNvSpPr txBox="true"/>
          <p:nvPr/>
        </p:nvSpPr>
        <p:spPr>
          <a:xfrm rot="0">
            <a:off x="2603514" y="7498016"/>
            <a:ext cx="4714037" cy="441226"/>
          </a:xfrm>
          <a:prstGeom prst="rect">
            <a:avLst/>
          </a:prstGeom>
        </p:spPr>
        <p:txBody>
          <a:bodyPr anchor="t" rtlCol="false" tIns="0" lIns="0" bIns="0" rIns="0">
            <a:spAutoFit/>
          </a:bodyPr>
          <a:lstStyle/>
          <a:p>
            <a:pPr>
              <a:lnSpc>
                <a:spcPts val="3499"/>
              </a:lnSpc>
            </a:pPr>
            <a:r>
              <a:rPr lang="en-US" sz="2499">
                <a:solidFill>
                  <a:srgbClr val="5BA3F8"/>
                </a:solidFill>
                <a:latin typeface="Poppins"/>
              </a:rPr>
              <a:t>Database</a:t>
            </a:r>
          </a:p>
        </p:txBody>
      </p:sp>
      <p:sp>
        <p:nvSpPr>
          <p:cNvPr name="TextBox 26" id="26"/>
          <p:cNvSpPr txBox="true"/>
          <p:nvPr/>
        </p:nvSpPr>
        <p:spPr>
          <a:xfrm rot="0">
            <a:off x="2603514" y="8023242"/>
            <a:ext cx="8126326" cy="358742"/>
          </a:xfrm>
          <a:prstGeom prst="rect">
            <a:avLst/>
          </a:prstGeom>
        </p:spPr>
        <p:txBody>
          <a:bodyPr anchor="t" rtlCol="false" tIns="0" lIns="0" bIns="0" rIns="0">
            <a:spAutoFit/>
          </a:bodyPr>
          <a:lstStyle/>
          <a:p>
            <a:pPr>
              <a:lnSpc>
                <a:spcPts val="2799"/>
              </a:lnSpc>
            </a:pPr>
            <a:r>
              <a:rPr lang="en-US" sz="1999">
                <a:solidFill>
                  <a:srgbClr val="F4F4F4"/>
                </a:solidFill>
                <a:latin typeface="Poppins"/>
              </a:rPr>
              <a:t>Sebagai tempat penyimoanan data secara online</a:t>
            </a:r>
          </a:p>
        </p:txBody>
      </p:sp>
      <p:sp>
        <p:nvSpPr>
          <p:cNvPr name="Freeform 27" id="27"/>
          <p:cNvSpPr/>
          <p:nvPr/>
        </p:nvSpPr>
        <p:spPr>
          <a:xfrm flipH="false" flipV="false" rot="0">
            <a:off x="1320283" y="4525805"/>
            <a:ext cx="655418" cy="668904"/>
          </a:xfrm>
          <a:custGeom>
            <a:avLst/>
            <a:gdLst/>
            <a:ahLst/>
            <a:cxnLst/>
            <a:rect r="r" b="b" t="t" l="l"/>
            <a:pathLst>
              <a:path h="668904" w="655418">
                <a:moveTo>
                  <a:pt x="0" y="0"/>
                </a:moveTo>
                <a:lnTo>
                  <a:pt x="655418" y="0"/>
                </a:lnTo>
                <a:lnTo>
                  <a:pt x="655418" y="668904"/>
                </a:lnTo>
                <a:lnTo>
                  <a:pt x="0" y="6689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320283" y="6244757"/>
            <a:ext cx="610522" cy="610522"/>
          </a:xfrm>
          <a:custGeom>
            <a:avLst/>
            <a:gdLst/>
            <a:ahLst/>
            <a:cxnLst/>
            <a:rect r="r" b="b" t="t" l="l"/>
            <a:pathLst>
              <a:path h="610522" w="610522">
                <a:moveTo>
                  <a:pt x="0" y="0"/>
                </a:moveTo>
                <a:lnTo>
                  <a:pt x="610522" y="0"/>
                </a:lnTo>
                <a:lnTo>
                  <a:pt x="610522" y="610523"/>
                </a:lnTo>
                <a:lnTo>
                  <a:pt x="0" y="6105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grpSp>
        <p:nvGrpSpPr>
          <p:cNvPr name="Group 3" id="3"/>
          <p:cNvGrpSpPr/>
          <p:nvPr/>
        </p:nvGrpSpPr>
        <p:grpSpPr>
          <a:xfrm rot="0">
            <a:off x="1028700" y="3497521"/>
            <a:ext cx="16396788" cy="5577972"/>
            <a:chOff x="0" y="0"/>
            <a:chExt cx="4318496" cy="1469096"/>
          </a:xfrm>
        </p:grpSpPr>
        <p:sp>
          <p:nvSpPr>
            <p:cNvPr name="Freeform 4" id="4"/>
            <p:cNvSpPr/>
            <p:nvPr/>
          </p:nvSpPr>
          <p:spPr>
            <a:xfrm flipH="false" flipV="false" rot="0">
              <a:off x="0" y="0"/>
              <a:ext cx="4318496" cy="1469096"/>
            </a:xfrm>
            <a:custGeom>
              <a:avLst/>
              <a:gdLst/>
              <a:ahLst/>
              <a:cxnLst/>
              <a:rect r="r" b="b" t="t" l="l"/>
              <a:pathLst>
                <a:path h="1469096" w="4318496">
                  <a:moveTo>
                    <a:pt x="0" y="0"/>
                  </a:moveTo>
                  <a:lnTo>
                    <a:pt x="4318496" y="0"/>
                  </a:lnTo>
                  <a:lnTo>
                    <a:pt x="4318496"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318496" cy="1507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0723" y="4024204"/>
            <a:ext cx="4524604" cy="4524604"/>
            <a:chOff x="0" y="0"/>
            <a:chExt cx="6032806" cy="6032806"/>
          </a:xfrm>
        </p:grpSpPr>
        <p:grpSp>
          <p:nvGrpSpPr>
            <p:cNvPr name="Group 7" id="7"/>
            <p:cNvGrpSpPr>
              <a:grpSpLocks noChangeAspect="true"/>
            </p:cNvGrpSpPr>
            <p:nvPr/>
          </p:nvGrpSpPr>
          <p:grpSpPr>
            <a:xfrm rot="0">
              <a:off x="0" y="0"/>
              <a:ext cx="6032806" cy="6032806"/>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1025A1"/>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5BA3F8"/>
              </a:solidFill>
            </p:spPr>
          </p:sp>
        </p:grpSp>
      </p:grpSp>
      <p:sp>
        <p:nvSpPr>
          <p:cNvPr name="Freeform 10" id="10"/>
          <p:cNvSpPr/>
          <p:nvPr/>
        </p:nvSpPr>
        <p:spPr>
          <a:xfrm flipH="false" flipV="false" rot="0">
            <a:off x="11941005"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079572" y="5600639"/>
            <a:ext cx="1406908" cy="1371735"/>
          </a:xfrm>
          <a:custGeom>
            <a:avLst/>
            <a:gdLst/>
            <a:ahLst/>
            <a:cxnLst/>
            <a:rect r="r" b="b" t="t" l="l"/>
            <a:pathLst>
              <a:path h="1371735" w="1406908">
                <a:moveTo>
                  <a:pt x="0" y="0"/>
                </a:moveTo>
                <a:lnTo>
                  <a:pt x="1406908" y="0"/>
                </a:lnTo>
                <a:lnTo>
                  <a:pt x="1406908" y="1371735"/>
                </a:lnTo>
                <a:lnTo>
                  <a:pt x="0" y="1371735"/>
                </a:lnTo>
                <a:lnTo>
                  <a:pt x="0" y="0"/>
                </a:lnTo>
                <a:close/>
              </a:path>
            </a:pathLst>
          </a:custGeom>
          <a:blipFill>
            <a:blip r:embed="rId5"/>
            <a:stretch>
              <a:fillRect l="0" t="0" r="0" b="0"/>
            </a:stretch>
          </a:blipFill>
        </p:spPr>
      </p:sp>
      <p:sp>
        <p:nvSpPr>
          <p:cNvPr name="TextBox 12" id="12"/>
          <p:cNvSpPr txBox="true"/>
          <p:nvPr/>
        </p:nvSpPr>
        <p:spPr>
          <a:xfrm rot="0">
            <a:off x="1028700" y="1182310"/>
            <a:ext cx="6797610" cy="1724660"/>
          </a:xfrm>
          <a:prstGeom prst="rect">
            <a:avLst/>
          </a:prstGeom>
        </p:spPr>
        <p:txBody>
          <a:bodyPr anchor="t" rtlCol="false" tIns="0" lIns="0" bIns="0" rIns="0">
            <a:spAutoFit/>
          </a:bodyPr>
          <a:lstStyle/>
          <a:p>
            <a:pPr>
              <a:lnSpc>
                <a:spcPts val="6399"/>
              </a:lnSpc>
            </a:pPr>
            <a:r>
              <a:rPr lang="en-US" sz="6399">
                <a:solidFill>
                  <a:srgbClr val="5BA3F8"/>
                </a:solidFill>
                <a:latin typeface="Horizon"/>
              </a:rPr>
              <a:t>SERVICE : SSH</a:t>
            </a:r>
          </a:p>
        </p:txBody>
      </p:sp>
      <p:sp>
        <p:nvSpPr>
          <p:cNvPr name="TextBox 13" id="13"/>
          <p:cNvSpPr txBox="true"/>
          <p:nvPr/>
        </p:nvSpPr>
        <p:spPr>
          <a:xfrm rot="0">
            <a:off x="6799994" y="4682683"/>
            <a:ext cx="10282021" cy="3131446"/>
          </a:xfrm>
          <a:prstGeom prst="rect">
            <a:avLst/>
          </a:prstGeom>
        </p:spPr>
        <p:txBody>
          <a:bodyPr anchor="t" rtlCol="false" tIns="0" lIns="0" bIns="0" rIns="0">
            <a:spAutoFit/>
          </a:bodyPr>
          <a:lstStyle/>
          <a:p>
            <a:pPr>
              <a:lnSpc>
                <a:spcPts val="4185"/>
              </a:lnSpc>
            </a:pPr>
            <a:r>
              <a:rPr lang="en-US" sz="2989">
                <a:solidFill>
                  <a:srgbClr val="F4F4F4"/>
                </a:solidFill>
                <a:latin typeface="Poppins"/>
              </a:rPr>
              <a:t>SSH adalah protokol secure yang digunakan untuk mengelola hosting atau server secara remote. Dengan menggunakan protokol ini, Anda tidak perlu mendatangi lokasi fisik server, karena pengelolaan bisa dilakukan secara remote dari lokasi manapun.</a:t>
            </a:r>
          </a:p>
          <a:p>
            <a:pPr>
              <a:lnSpc>
                <a:spcPts val="418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grpSp>
        <p:nvGrpSpPr>
          <p:cNvPr name="Group 3" id="3"/>
          <p:cNvGrpSpPr/>
          <p:nvPr/>
        </p:nvGrpSpPr>
        <p:grpSpPr>
          <a:xfrm rot="0">
            <a:off x="1028700" y="3497521"/>
            <a:ext cx="16396788" cy="5577972"/>
            <a:chOff x="0" y="0"/>
            <a:chExt cx="4318496" cy="1469096"/>
          </a:xfrm>
        </p:grpSpPr>
        <p:sp>
          <p:nvSpPr>
            <p:cNvPr name="Freeform 4" id="4"/>
            <p:cNvSpPr/>
            <p:nvPr/>
          </p:nvSpPr>
          <p:spPr>
            <a:xfrm flipH="false" flipV="false" rot="0">
              <a:off x="0" y="0"/>
              <a:ext cx="4318496" cy="1469096"/>
            </a:xfrm>
            <a:custGeom>
              <a:avLst/>
              <a:gdLst/>
              <a:ahLst/>
              <a:cxnLst/>
              <a:rect r="r" b="b" t="t" l="l"/>
              <a:pathLst>
                <a:path h="1469096" w="4318496">
                  <a:moveTo>
                    <a:pt x="0" y="0"/>
                  </a:moveTo>
                  <a:lnTo>
                    <a:pt x="4318496" y="0"/>
                  </a:lnTo>
                  <a:lnTo>
                    <a:pt x="4318496"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318496" cy="1507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0723" y="4024204"/>
            <a:ext cx="4524604" cy="4524604"/>
            <a:chOff x="0" y="0"/>
            <a:chExt cx="6032806" cy="6032806"/>
          </a:xfrm>
        </p:grpSpPr>
        <p:grpSp>
          <p:nvGrpSpPr>
            <p:cNvPr name="Group 7" id="7"/>
            <p:cNvGrpSpPr>
              <a:grpSpLocks noChangeAspect="true"/>
            </p:cNvGrpSpPr>
            <p:nvPr/>
          </p:nvGrpSpPr>
          <p:grpSpPr>
            <a:xfrm rot="0">
              <a:off x="0" y="0"/>
              <a:ext cx="6032806" cy="6032806"/>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1025A1"/>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5BA3F8"/>
              </a:solidFill>
            </p:spPr>
          </p:sp>
        </p:grpSp>
      </p:grpSp>
      <p:sp>
        <p:nvSpPr>
          <p:cNvPr name="Freeform 10" id="10"/>
          <p:cNvSpPr/>
          <p:nvPr/>
        </p:nvSpPr>
        <p:spPr>
          <a:xfrm flipH="false" flipV="false" rot="0">
            <a:off x="11941005"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004597" y="5549463"/>
            <a:ext cx="1556856" cy="1474087"/>
          </a:xfrm>
          <a:custGeom>
            <a:avLst/>
            <a:gdLst/>
            <a:ahLst/>
            <a:cxnLst/>
            <a:rect r="r" b="b" t="t" l="l"/>
            <a:pathLst>
              <a:path h="1474087" w="1556856">
                <a:moveTo>
                  <a:pt x="0" y="0"/>
                </a:moveTo>
                <a:lnTo>
                  <a:pt x="1556857" y="0"/>
                </a:lnTo>
                <a:lnTo>
                  <a:pt x="1556857" y="1474087"/>
                </a:lnTo>
                <a:lnTo>
                  <a:pt x="0" y="1474087"/>
                </a:lnTo>
                <a:lnTo>
                  <a:pt x="0" y="0"/>
                </a:lnTo>
                <a:close/>
              </a:path>
            </a:pathLst>
          </a:custGeom>
          <a:blipFill>
            <a:blip r:embed="rId5"/>
            <a:stretch>
              <a:fillRect l="0" t="0" r="0" b="0"/>
            </a:stretch>
          </a:blipFill>
        </p:spPr>
      </p:sp>
      <p:sp>
        <p:nvSpPr>
          <p:cNvPr name="TextBox 12" id="12"/>
          <p:cNvSpPr txBox="true"/>
          <p:nvPr/>
        </p:nvSpPr>
        <p:spPr>
          <a:xfrm rot="0">
            <a:off x="1330523" y="1995785"/>
            <a:ext cx="6797610" cy="915035"/>
          </a:xfrm>
          <a:prstGeom prst="rect">
            <a:avLst/>
          </a:prstGeom>
        </p:spPr>
        <p:txBody>
          <a:bodyPr anchor="t" rtlCol="false" tIns="0" lIns="0" bIns="0" rIns="0">
            <a:spAutoFit/>
          </a:bodyPr>
          <a:lstStyle/>
          <a:p>
            <a:pPr>
              <a:lnSpc>
                <a:spcPts val="6399"/>
              </a:lnSpc>
            </a:pPr>
            <a:r>
              <a:rPr lang="en-US" sz="6399">
                <a:solidFill>
                  <a:srgbClr val="5BA3F8"/>
                </a:solidFill>
                <a:latin typeface="Horizon"/>
              </a:rPr>
              <a:t>NGINX</a:t>
            </a:r>
          </a:p>
        </p:txBody>
      </p:sp>
      <p:sp>
        <p:nvSpPr>
          <p:cNvPr name="TextBox 13" id="13"/>
          <p:cNvSpPr txBox="true"/>
          <p:nvPr/>
        </p:nvSpPr>
        <p:spPr>
          <a:xfrm rot="0">
            <a:off x="6799994" y="5067300"/>
            <a:ext cx="10282021" cy="2087718"/>
          </a:xfrm>
          <a:prstGeom prst="rect">
            <a:avLst/>
          </a:prstGeom>
        </p:spPr>
        <p:txBody>
          <a:bodyPr anchor="t" rtlCol="false" tIns="0" lIns="0" bIns="0" rIns="0">
            <a:spAutoFit/>
          </a:bodyPr>
          <a:lstStyle/>
          <a:p>
            <a:pPr>
              <a:lnSpc>
                <a:spcPts val="4185"/>
              </a:lnSpc>
            </a:pPr>
            <a:r>
              <a:rPr lang="en-US" sz="2989">
                <a:solidFill>
                  <a:srgbClr val="F4F4F4"/>
                </a:solidFill>
                <a:latin typeface="Poppins"/>
              </a:rPr>
              <a:t>NGINX adalah software web server open-source yang berfungsi sebagai reverse proxy, penyeimbang beban HTTP, serta proxy email untuk IMAP, POP3, dan SMTP.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grpSp>
        <p:nvGrpSpPr>
          <p:cNvPr name="Group 3" id="3"/>
          <p:cNvGrpSpPr/>
          <p:nvPr/>
        </p:nvGrpSpPr>
        <p:grpSpPr>
          <a:xfrm rot="0">
            <a:off x="1028700" y="3497521"/>
            <a:ext cx="16396788" cy="5577972"/>
            <a:chOff x="0" y="0"/>
            <a:chExt cx="4318496" cy="1469096"/>
          </a:xfrm>
        </p:grpSpPr>
        <p:sp>
          <p:nvSpPr>
            <p:cNvPr name="Freeform 4" id="4"/>
            <p:cNvSpPr/>
            <p:nvPr/>
          </p:nvSpPr>
          <p:spPr>
            <a:xfrm flipH="false" flipV="false" rot="0">
              <a:off x="0" y="0"/>
              <a:ext cx="4318496" cy="1469096"/>
            </a:xfrm>
            <a:custGeom>
              <a:avLst/>
              <a:gdLst/>
              <a:ahLst/>
              <a:cxnLst/>
              <a:rect r="r" b="b" t="t" l="l"/>
              <a:pathLst>
                <a:path h="1469096" w="4318496">
                  <a:moveTo>
                    <a:pt x="0" y="0"/>
                  </a:moveTo>
                  <a:lnTo>
                    <a:pt x="4318496" y="0"/>
                  </a:lnTo>
                  <a:lnTo>
                    <a:pt x="4318496"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318496" cy="1507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0723" y="4024204"/>
            <a:ext cx="4524604" cy="4524604"/>
            <a:chOff x="0" y="0"/>
            <a:chExt cx="6032806" cy="6032806"/>
          </a:xfrm>
        </p:grpSpPr>
        <p:grpSp>
          <p:nvGrpSpPr>
            <p:cNvPr name="Group 7" id="7"/>
            <p:cNvGrpSpPr>
              <a:grpSpLocks noChangeAspect="true"/>
            </p:cNvGrpSpPr>
            <p:nvPr/>
          </p:nvGrpSpPr>
          <p:grpSpPr>
            <a:xfrm rot="0">
              <a:off x="0" y="0"/>
              <a:ext cx="6032806" cy="6032806"/>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1025A1"/>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5BA3F8"/>
              </a:solidFill>
            </p:spPr>
          </p:sp>
        </p:grpSp>
      </p:grpSp>
      <p:sp>
        <p:nvSpPr>
          <p:cNvPr name="Freeform 10" id="10"/>
          <p:cNvSpPr/>
          <p:nvPr/>
        </p:nvSpPr>
        <p:spPr>
          <a:xfrm flipH="false" flipV="false" rot="0">
            <a:off x="11941005"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778524" y="5635051"/>
            <a:ext cx="2009004" cy="1302911"/>
          </a:xfrm>
          <a:custGeom>
            <a:avLst/>
            <a:gdLst/>
            <a:ahLst/>
            <a:cxnLst/>
            <a:rect r="r" b="b" t="t" l="l"/>
            <a:pathLst>
              <a:path h="1302911" w="2009004">
                <a:moveTo>
                  <a:pt x="0" y="0"/>
                </a:moveTo>
                <a:lnTo>
                  <a:pt x="2009004" y="0"/>
                </a:lnTo>
                <a:lnTo>
                  <a:pt x="2009004" y="1302911"/>
                </a:lnTo>
                <a:lnTo>
                  <a:pt x="0" y="1302911"/>
                </a:lnTo>
                <a:lnTo>
                  <a:pt x="0" y="0"/>
                </a:lnTo>
                <a:close/>
              </a:path>
            </a:pathLst>
          </a:custGeom>
          <a:blipFill>
            <a:blip r:embed="rId5"/>
            <a:stretch>
              <a:fillRect l="0" t="0" r="0" b="0"/>
            </a:stretch>
          </a:blipFill>
        </p:spPr>
      </p:sp>
      <p:sp>
        <p:nvSpPr>
          <p:cNvPr name="TextBox 12" id="12"/>
          <p:cNvSpPr txBox="true"/>
          <p:nvPr/>
        </p:nvSpPr>
        <p:spPr>
          <a:xfrm rot="0">
            <a:off x="1330523" y="1995785"/>
            <a:ext cx="6797610" cy="915035"/>
          </a:xfrm>
          <a:prstGeom prst="rect">
            <a:avLst/>
          </a:prstGeom>
        </p:spPr>
        <p:txBody>
          <a:bodyPr anchor="t" rtlCol="false" tIns="0" lIns="0" bIns="0" rIns="0">
            <a:spAutoFit/>
          </a:bodyPr>
          <a:lstStyle/>
          <a:p>
            <a:pPr>
              <a:lnSpc>
                <a:spcPts val="6399"/>
              </a:lnSpc>
            </a:pPr>
            <a:r>
              <a:rPr lang="en-US" sz="6399">
                <a:solidFill>
                  <a:srgbClr val="5BA3F8"/>
                </a:solidFill>
                <a:latin typeface="Horizon"/>
              </a:rPr>
              <a:t>MYSQL</a:t>
            </a:r>
          </a:p>
        </p:txBody>
      </p:sp>
      <p:sp>
        <p:nvSpPr>
          <p:cNvPr name="TextBox 13" id="13"/>
          <p:cNvSpPr txBox="true"/>
          <p:nvPr/>
        </p:nvSpPr>
        <p:spPr>
          <a:xfrm rot="0">
            <a:off x="6598779" y="4682683"/>
            <a:ext cx="10282021" cy="3131446"/>
          </a:xfrm>
          <a:prstGeom prst="rect">
            <a:avLst/>
          </a:prstGeom>
        </p:spPr>
        <p:txBody>
          <a:bodyPr anchor="t" rtlCol="false" tIns="0" lIns="0" bIns="0" rIns="0">
            <a:spAutoFit/>
          </a:bodyPr>
          <a:lstStyle/>
          <a:p>
            <a:pPr>
              <a:lnSpc>
                <a:spcPts val="4185"/>
              </a:lnSpc>
            </a:pPr>
            <a:r>
              <a:rPr lang="en-US" sz="2989">
                <a:solidFill>
                  <a:srgbClr val="F4F4F4"/>
                </a:solidFill>
                <a:latin typeface="Poppins"/>
              </a:rPr>
              <a:t>MySQL adalah sebuah implementasi dari sistem manajemen basis data relasional (</a:t>
            </a:r>
            <a:r>
              <a:rPr lang="en-US" sz="2989" u="sng">
                <a:solidFill>
                  <a:srgbClr val="F4F4F4"/>
                </a:solidFill>
                <a:latin typeface="Poppins"/>
                <a:hlinkClick r:id="rId6" tooltip="https://id.wikipedia.org/wiki/RDBMS"/>
              </a:rPr>
              <a:t>RDBMS</a:t>
            </a:r>
            <a:r>
              <a:rPr lang="en-US" sz="2989">
                <a:solidFill>
                  <a:srgbClr val="F4F4F4"/>
                </a:solidFill>
                <a:latin typeface="Poppins"/>
              </a:rPr>
              <a:t>) yang didistribusikan secara gratis di bawah </a:t>
            </a:r>
            <a:r>
              <a:rPr lang="en-US" sz="2989" u="sng">
                <a:solidFill>
                  <a:srgbClr val="F4F4F4"/>
                </a:solidFill>
                <a:latin typeface="Poppins"/>
                <a:hlinkClick r:id="rId7" tooltip="https://id.wikipedia.org/wiki/GPL"/>
              </a:rPr>
              <a:t>lisensi GPL</a:t>
            </a:r>
            <a:r>
              <a:rPr lang="en-US" sz="2989">
                <a:solidFill>
                  <a:srgbClr val="F4F4F4"/>
                </a:solidFill>
                <a:latin typeface="Poppins"/>
              </a:rPr>
              <a:t> (General Public License). Setiap pengguna dapat secara bebas menggunakan, mendistribusikan, dan membuat karya turunan dari MySQL.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grpSp>
        <p:nvGrpSpPr>
          <p:cNvPr name="Group 3" id="3"/>
          <p:cNvGrpSpPr/>
          <p:nvPr/>
        </p:nvGrpSpPr>
        <p:grpSpPr>
          <a:xfrm rot="0">
            <a:off x="1028700" y="3497521"/>
            <a:ext cx="16396788" cy="5577972"/>
            <a:chOff x="0" y="0"/>
            <a:chExt cx="4318496" cy="1469096"/>
          </a:xfrm>
        </p:grpSpPr>
        <p:sp>
          <p:nvSpPr>
            <p:cNvPr name="Freeform 4" id="4"/>
            <p:cNvSpPr/>
            <p:nvPr/>
          </p:nvSpPr>
          <p:spPr>
            <a:xfrm flipH="false" flipV="false" rot="0">
              <a:off x="0" y="0"/>
              <a:ext cx="4318496" cy="1469096"/>
            </a:xfrm>
            <a:custGeom>
              <a:avLst/>
              <a:gdLst/>
              <a:ahLst/>
              <a:cxnLst/>
              <a:rect r="r" b="b" t="t" l="l"/>
              <a:pathLst>
                <a:path h="1469096" w="4318496">
                  <a:moveTo>
                    <a:pt x="0" y="0"/>
                  </a:moveTo>
                  <a:lnTo>
                    <a:pt x="4318496" y="0"/>
                  </a:lnTo>
                  <a:lnTo>
                    <a:pt x="4318496"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318496" cy="1507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0723" y="4024204"/>
            <a:ext cx="4524604" cy="4524604"/>
            <a:chOff x="0" y="0"/>
            <a:chExt cx="6032806" cy="6032806"/>
          </a:xfrm>
        </p:grpSpPr>
        <p:grpSp>
          <p:nvGrpSpPr>
            <p:cNvPr name="Group 7" id="7"/>
            <p:cNvGrpSpPr>
              <a:grpSpLocks noChangeAspect="true"/>
            </p:cNvGrpSpPr>
            <p:nvPr/>
          </p:nvGrpSpPr>
          <p:grpSpPr>
            <a:xfrm rot="0">
              <a:off x="0" y="0"/>
              <a:ext cx="6032806" cy="6032806"/>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1025A1"/>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5BA3F8"/>
              </a:solidFill>
            </p:spPr>
          </p:sp>
        </p:grpSp>
      </p:grpSp>
      <p:sp>
        <p:nvSpPr>
          <p:cNvPr name="Freeform 10" id="10"/>
          <p:cNvSpPr/>
          <p:nvPr/>
        </p:nvSpPr>
        <p:spPr>
          <a:xfrm flipH="false" flipV="false" rot="0">
            <a:off x="11941005"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740857" y="5758235"/>
            <a:ext cx="2084337" cy="1056543"/>
          </a:xfrm>
          <a:custGeom>
            <a:avLst/>
            <a:gdLst/>
            <a:ahLst/>
            <a:cxnLst/>
            <a:rect r="r" b="b" t="t" l="l"/>
            <a:pathLst>
              <a:path h="1056543" w="2084337">
                <a:moveTo>
                  <a:pt x="0" y="0"/>
                </a:moveTo>
                <a:lnTo>
                  <a:pt x="2084337" y="0"/>
                </a:lnTo>
                <a:lnTo>
                  <a:pt x="2084337" y="1056543"/>
                </a:lnTo>
                <a:lnTo>
                  <a:pt x="0" y="1056543"/>
                </a:lnTo>
                <a:lnTo>
                  <a:pt x="0" y="0"/>
                </a:lnTo>
                <a:close/>
              </a:path>
            </a:pathLst>
          </a:custGeom>
          <a:blipFill>
            <a:blip r:embed="rId5"/>
            <a:stretch>
              <a:fillRect l="0" t="0" r="0" b="0"/>
            </a:stretch>
          </a:blipFill>
        </p:spPr>
      </p:sp>
      <p:sp>
        <p:nvSpPr>
          <p:cNvPr name="TextBox 12" id="12"/>
          <p:cNvSpPr txBox="true"/>
          <p:nvPr/>
        </p:nvSpPr>
        <p:spPr>
          <a:xfrm rot="0">
            <a:off x="1330523" y="1995785"/>
            <a:ext cx="6797610" cy="915035"/>
          </a:xfrm>
          <a:prstGeom prst="rect">
            <a:avLst/>
          </a:prstGeom>
        </p:spPr>
        <p:txBody>
          <a:bodyPr anchor="t" rtlCol="false" tIns="0" lIns="0" bIns="0" rIns="0">
            <a:spAutoFit/>
          </a:bodyPr>
          <a:lstStyle/>
          <a:p>
            <a:pPr>
              <a:lnSpc>
                <a:spcPts val="6399"/>
              </a:lnSpc>
            </a:pPr>
            <a:r>
              <a:rPr lang="en-US" sz="6399">
                <a:solidFill>
                  <a:srgbClr val="5BA3F8"/>
                </a:solidFill>
                <a:latin typeface="Horizon"/>
              </a:rPr>
              <a:t>PHP 7.4</a:t>
            </a:r>
          </a:p>
        </p:txBody>
      </p:sp>
      <p:sp>
        <p:nvSpPr>
          <p:cNvPr name="TextBox 13" id="13"/>
          <p:cNvSpPr txBox="true"/>
          <p:nvPr/>
        </p:nvSpPr>
        <p:spPr>
          <a:xfrm rot="0">
            <a:off x="6799994" y="4943616"/>
            <a:ext cx="10282021" cy="2609582"/>
          </a:xfrm>
          <a:prstGeom prst="rect">
            <a:avLst/>
          </a:prstGeom>
        </p:spPr>
        <p:txBody>
          <a:bodyPr anchor="t" rtlCol="false" tIns="0" lIns="0" bIns="0" rIns="0">
            <a:spAutoFit/>
          </a:bodyPr>
          <a:lstStyle/>
          <a:p>
            <a:pPr>
              <a:lnSpc>
                <a:spcPts val="4185"/>
              </a:lnSpc>
            </a:pPr>
            <a:r>
              <a:rPr lang="en-US" sz="2989">
                <a:solidFill>
                  <a:srgbClr val="F4F4F4"/>
                </a:solidFill>
                <a:latin typeface="Poppins"/>
              </a:rPr>
              <a:t>PHP-FPM (PHP FastCGI Process Manager) adalah suatu metode untuk menjalankan skrip PHP yang memberikan performa yang lebih baik dibandingkan dengan metode tradisional menggunakan modul PHP di dalam server web.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grpSp>
        <p:nvGrpSpPr>
          <p:cNvPr name="Group 3" id="3"/>
          <p:cNvGrpSpPr/>
          <p:nvPr/>
        </p:nvGrpSpPr>
        <p:grpSpPr>
          <a:xfrm rot="0">
            <a:off x="1028700" y="3497521"/>
            <a:ext cx="16396788" cy="5577972"/>
            <a:chOff x="0" y="0"/>
            <a:chExt cx="4318496" cy="1469096"/>
          </a:xfrm>
        </p:grpSpPr>
        <p:sp>
          <p:nvSpPr>
            <p:cNvPr name="Freeform 4" id="4"/>
            <p:cNvSpPr/>
            <p:nvPr/>
          </p:nvSpPr>
          <p:spPr>
            <a:xfrm flipH="false" flipV="false" rot="0">
              <a:off x="0" y="0"/>
              <a:ext cx="4318496" cy="1469096"/>
            </a:xfrm>
            <a:custGeom>
              <a:avLst/>
              <a:gdLst/>
              <a:ahLst/>
              <a:cxnLst/>
              <a:rect r="r" b="b" t="t" l="l"/>
              <a:pathLst>
                <a:path h="1469096" w="4318496">
                  <a:moveTo>
                    <a:pt x="0" y="0"/>
                  </a:moveTo>
                  <a:lnTo>
                    <a:pt x="4318496" y="0"/>
                  </a:lnTo>
                  <a:lnTo>
                    <a:pt x="4318496" y="1469096"/>
                  </a:lnTo>
                  <a:lnTo>
                    <a:pt x="0" y="1469096"/>
                  </a:lnTo>
                  <a:close/>
                </a:path>
              </a:pathLst>
            </a:custGeom>
            <a:gradFill rotWithShape="true">
              <a:gsLst>
                <a:gs pos="0">
                  <a:srgbClr val="0B037B">
                    <a:alpha val="30000"/>
                  </a:srgbClr>
                </a:gs>
                <a:gs pos="100000">
                  <a:srgbClr val="5765E9">
                    <a:alpha val="0"/>
                  </a:srgbClr>
                </a:gs>
              </a:gsLst>
              <a:lin ang="0"/>
            </a:gradFill>
          </p:spPr>
        </p:sp>
        <p:sp>
          <p:nvSpPr>
            <p:cNvPr name="TextBox 5" id="5"/>
            <p:cNvSpPr txBox="true"/>
            <p:nvPr/>
          </p:nvSpPr>
          <p:spPr>
            <a:xfrm>
              <a:off x="0" y="-38100"/>
              <a:ext cx="4318496" cy="15071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20723" y="4024204"/>
            <a:ext cx="4524604" cy="4524604"/>
            <a:chOff x="0" y="0"/>
            <a:chExt cx="6032806" cy="6032806"/>
          </a:xfrm>
        </p:grpSpPr>
        <p:grpSp>
          <p:nvGrpSpPr>
            <p:cNvPr name="Group 7" id="7"/>
            <p:cNvGrpSpPr>
              <a:grpSpLocks noChangeAspect="true"/>
            </p:cNvGrpSpPr>
            <p:nvPr/>
          </p:nvGrpSpPr>
          <p:grpSpPr>
            <a:xfrm rot="0">
              <a:off x="0" y="0"/>
              <a:ext cx="6032806" cy="6032806"/>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1025A1"/>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5BA3F8"/>
              </a:solidFill>
            </p:spPr>
          </p:sp>
        </p:grpSp>
      </p:grpSp>
      <p:sp>
        <p:nvSpPr>
          <p:cNvPr name="Freeform 10" id="10"/>
          <p:cNvSpPr/>
          <p:nvPr/>
        </p:nvSpPr>
        <p:spPr>
          <a:xfrm flipH="false" flipV="false" rot="0">
            <a:off x="11941005"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027946" y="5575725"/>
            <a:ext cx="1510160" cy="1421564"/>
          </a:xfrm>
          <a:custGeom>
            <a:avLst/>
            <a:gdLst/>
            <a:ahLst/>
            <a:cxnLst/>
            <a:rect r="r" b="b" t="t" l="l"/>
            <a:pathLst>
              <a:path h="1421564" w="1510160">
                <a:moveTo>
                  <a:pt x="0" y="0"/>
                </a:moveTo>
                <a:lnTo>
                  <a:pt x="1510160" y="0"/>
                </a:lnTo>
                <a:lnTo>
                  <a:pt x="1510160" y="1421563"/>
                </a:lnTo>
                <a:lnTo>
                  <a:pt x="0" y="1421563"/>
                </a:lnTo>
                <a:lnTo>
                  <a:pt x="0" y="0"/>
                </a:lnTo>
                <a:close/>
              </a:path>
            </a:pathLst>
          </a:custGeom>
          <a:blipFill>
            <a:blip r:embed="rId5"/>
            <a:stretch>
              <a:fillRect l="0" t="0" r="0" b="0"/>
            </a:stretch>
          </a:blipFill>
        </p:spPr>
      </p:sp>
      <p:sp>
        <p:nvSpPr>
          <p:cNvPr name="TextBox 12" id="12"/>
          <p:cNvSpPr txBox="true"/>
          <p:nvPr/>
        </p:nvSpPr>
        <p:spPr>
          <a:xfrm rot="0">
            <a:off x="1330523" y="1995785"/>
            <a:ext cx="8684007" cy="915035"/>
          </a:xfrm>
          <a:prstGeom prst="rect">
            <a:avLst/>
          </a:prstGeom>
        </p:spPr>
        <p:txBody>
          <a:bodyPr anchor="t" rtlCol="false" tIns="0" lIns="0" bIns="0" rIns="0">
            <a:spAutoFit/>
          </a:bodyPr>
          <a:lstStyle/>
          <a:p>
            <a:pPr>
              <a:lnSpc>
                <a:spcPts val="6399"/>
              </a:lnSpc>
            </a:pPr>
            <a:r>
              <a:rPr lang="en-US" sz="6399">
                <a:solidFill>
                  <a:srgbClr val="5BA3F8"/>
                </a:solidFill>
                <a:latin typeface="Horizon"/>
              </a:rPr>
              <a:t>WORDPRESS</a:t>
            </a:r>
          </a:p>
        </p:txBody>
      </p:sp>
      <p:sp>
        <p:nvSpPr>
          <p:cNvPr name="TextBox 13" id="13"/>
          <p:cNvSpPr txBox="true"/>
          <p:nvPr/>
        </p:nvSpPr>
        <p:spPr>
          <a:xfrm rot="0">
            <a:off x="6799994" y="4943616"/>
            <a:ext cx="10282021" cy="2609582"/>
          </a:xfrm>
          <a:prstGeom prst="rect">
            <a:avLst/>
          </a:prstGeom>
        </p:spPr>
        <p:txBody>
          <a:bodyPr anchor="t" rtlCol="false" tIns="0" lIns="0" bIns="0" rIns="0">
            <a:spAutoFit/>
          </a:bodyPr>
          <a:lstStyle/>
          <a:p>
            <a:pPr>
              <a:lnSpc>
                <a:spcPts val="4185"/>
              </a:lnSpc>
            </a:pPr>
            <a:r>
              <a:rPr lang="en-US" sz="2989">
                <a:solidFill>
                  <a:srgbClr val="F4F4F4"/>
                </a:solidFill>
                <a:latin typeface="Poppins"/>
              </a:rPr>
              <a:t>WordPress adalah sistem manajemen konten (CMS) yang bisa digunakan untuk membuat dan mengelola website atau blog. Sistem WordPress berjalan menggunakan PHP dan database MySQL atau MariaDB.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475" t="0" r="-18719" b="0"/>
            </a:stretch>
          </a:blipFill>
        </p:spPr>
      </p:sp>
      <p:sp>
        <p:nvSpPr>
          <p:cNvPr name="Freeform 3" id="3"/>
          <p:cNvSpPr/>
          <p:nvPr/>
        </p:nvSpPr>
        <p:spPr>
          <a:xfrm flipH="false" flipV="false" rot="-10800000">
            <a:off x="13324030" y="0"/>
            <a:ext cx="6929015" cy="3477106"/>
          </a:xfrm>
          <a:custGeom>
            <a:avLst/>
            <a:gdLst/>
            <a:ahLst/>
            <a:cxnLst/>
            <a:rect r="r" b="b" t="t" l="l"/>
            <a:pathLst>
              <a:path h="3477106" w="6929015">
                <a:moveTo>
                  <a:pt x="0" y="0"/>
                </a:moveTo>
                <a:lnTo>
                  <a:pt x="6929015" y="0"/>
                </a:lnTo>
                <a:lnTo>
                  <a:pt x="6929015" y="3477106"/>
                </a:lnTo>
                <a:lnTo>
                  <a:pt x="0" y="3477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13328" y="4561844"/>
            <a:ext cx="8082216" cy="4955181"/>
            <a:chOff x="0" y="0"/>
            <a:chExt cx="2128649" cy="1305068"/>
          </a:xfrm>
        </p:grpSpPr>
        <p:sp>
          <p:nvSpPr>
            <p:cNvPr name="Freeform 5" id="5"/>
            <p:cNvSpPr/>
            <p:nvPr/>
          </p:nvSpPr>
          <p:spPr>
            <a:xfrm flipH="false" flipV="false" rot="0">
              <a:off x="0" y="0"/>
              <a:ext cx="2128649" cy="1305068"/>
            </a:xfrm>
            <a:custGeom>
              <a:avLst/>
              <a:gdLst/>
              <a:ahLst/>
              <a:cxnLst/>
              <a:rect r="r" b="b" t="t" l="l"/>
              <a:pathLst>
                <a:path h="1305068" w="2128649">
                  <a:moveTo>
                    <a:pt x="47895" y="0"/>
                  </a:moveTo>
                  <a:lnTo>
                    <a:pt x="2080755" y="0"/>
                  </a:lnTo>
                  <a:cubicBezTo>
                    <a:pt x="2093457" y="0"/>
                    <a:pt x="2105639" y="5046"/>
                    <a:pt x="2114621" y="14028"/>
                  </a:cubicBezTo>
                  <a:cubicBezTo>
                    <a:pt x="2123603" y="23010"/>
                    <a:pt x="2128649" y="35192"/>
                    <a:pt x="2128649" y="47895"/>
                  </a:cubicBezTo>
                  <a:lnTo>
                    <a:pt x="2128649" y="1257173"/>
                  </a:lnTo>
                  <a:cubicBezTo>
                    <a:pt x="2128649" y="1283625"/>
                    <a:pt x="2107206" y="1305068"/>
                    <a:pt x="2080755" y="1305068"/>
                  </a:cubicBezTo>
                  <a:lnTo>
                    <a:pt x="47895" y="1305068"/>
                  </a:lnTo>
                  <a:cubicBezTo>
                    <a:pt x="21443" y="1305068"/>
                    <a:pt x="0" y="1283625"/>
                    <a:pt x="0" y="1257173"/>
                  </a:cubicBezTo>
                  <a:lnTo>
                    <a:pt x="0" y="47895"/>
                  </a:lnTo>
                  <a:cubicBezTo>
                    <a:pt x="0" y="21443"/>
                    <a:pt x="21443" y="0"/>
                    <a:pt x="47895" y="0"/>
                  </a:cubicBezTo>
                  <a:close/>
                </a:path>
              </a:pathLst>
            </a:custGeom>
            <a:solidFill>
              <a:srgbClr val="1025A1"/>
            </a:solidFill>
          </p:spPr>
        </p:sp>
        <p:sp>
          <p:nvSpPr>
            <p:cNvPr name="TextBox 6" id="6"/>
            <p:cNvSpPr txBox="true"/>
            <p:nvPr/>
          </p:nvSpPr>
          <p:spPr>
            <a:xfrm>
              <a:off x="0" y="-66675"/>
              <a:ext cx="2128649" cy="1371743"/>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15269660" y="1028700"/>
            <a:ext cx="2131017" cy="457200"/>
          </a:xfrm>
          <a:custGeom>
            <a:avLst/>
            <a:gdLst/>
            <a:ahLst/>
            <a:cxnLst/>
            <a:rect r="r" b="b" t="t" l="l"/>
            <a:pathLst>
              <a:path h="457200" w="2131017">
                <a:moveTo>
                  <a:pt x="0" y="0"/>
                </a:moveTo>
                <a:lnTo>
                  <a:pt x="2131017" y="0"/>
                </a:lnTo>
                <a:lnTo>
                  <a:pt x="2131017" y="457200"/>
                </a:lnTo>
                <a:lnTo>
                  <a:pt x="0" y="457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322566" y="3330132"/>
            <a:ext cx="1424655" cy="714918"/>
          </a:xfrm>
          <a:custGeom>
            <a:avLst/>
            <a:gdLst/>
            <a:ahLst/>
            <a:cxnLst/>
            <a:rect r="r" b="b" t="t" l="l"/>
            <a:pathLst>
              <a:path h="714918" w="1424655">
                <a:moveTo>
                  <a:pt x="0" y="0"/>
                </a:moveTo>
                <a:lnTo>
                  <a:pt x="1424655" y="0"/>
                </a:lnTo>
                <a:lnTo>
                  <a:pt x="1424655" y="714918"/>
                </a:lnTo>
                <a:lnTo>
                  <a:pt x="0" y="71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8705497" y="3330132"/>
            <a:ext cx="1424655" cy="714918"/>
          </a:xfrm>
          <a:custGeom>
            <a:avLst/>
            <a:gdLst/>
            <a:ahLst/>
            <a:cxnLst/>
            <a:rect r="r" b="b" t="t" l="l"/>
            <a:pathLst>
              <a:path h="714918" w="1424655">
                <a:moveTo>
                  <a:pt x="0" y="0"/>
                </a:moveTo>
                <a:lnTo>
                  <a:pt x="1424655" y="0"/>
                </a:lnTo>
                <a:lnTo>
                  <a:pt x="1424655" y="714918"/>
                </a:lnTo>
                <a:lnTo>
                  <a:pt x="0" y="71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150096" y="3313049"/>
            <a:ext cx="6726834" cy="749083"/>
            <a:chOff x="0" y="0"/>
            <a:chExt cx="1771676" cy="197289"/>
          </a:xfrm>
        </p:grpSpPr>
        <p:sp>
          <p:nvSpPr>
            <p:cNvPr name="Freeform 11" id="11"/>
            <p:cNvSpPr/>
            <p:nvPr/>
          </p:nvSpPr>
          <p:spPr>
            <a:xfrm flipH="false" flipV="false" rot="0">
              <a:off x="0" y="0"/>
              <a:ext cx="1771676" cy="197289"/>
            </a:xfrm>
            <a:custGeom>
              <a:avLst/>
              <a:gdLst/>
              <a:ahLst/>
              <a:cxnLst/>
              <a:rect r="r" b="b" t="t" l="l"/>
              <a:pathLst>
                <a:path h="197289" w="1771676">
                  <a:moveTo>
                    <a:pt x="34527" y="0"/>
                  </a:moveTo>
                  <a:lnTo>
                    <a:pt x="1737149" y="0"/>
                  </a:lnTo>
                  <a:cubicBezTo>
                    <a:pt x="1746306" y="0"/>
                    <a:pt x="1755089" y="3638"/>
                    <a:pt x="1761564" y="10113"/>
                  </a:cubicBezTo>
                  <a:cubicBezTo>
                    <a:pt x="1768039" y="16588"/>
                    <a:pt x="1771676" y="25370"/>
                    <a:pt x="1771676" y="34527"/>
                  </a:cubicBezTo>
                  <a:lnTo>
                    <a:pt x="1771676" y="162762"/>
                  </a:lnTo>
                  <a:cubicBezTo>
                    <a:pt x="1771676" y="181831"/>
                    <a:pt x="1756218" y="197289"/>
                    <a:pt x="1737149" y="197289"/>
                  </a:cubicBezTo>
                  <a:lnTo>
                    <a:pt x="34527" y="197289"/>
                  </a:lnTo>
                  <a:cubicBezTo>
                    <a:pt x="15458" y="197289"/>
                    <a:pt x="0" y="181831"/>
                    <a:pt x="0" y="162762"/>
                  </a:cubicBezTo>
                  <a:lnTo>
                    <a:pt x="0" y="34527"/>
                  </a:lnTo>
                  <a:cubicBezTo>
                    <a:pt x="0" y="15458"/>
                    <a:pt x="15458" y="0"/>
                    <a:pt x="34527" y="0"/>
                  </a:cubicBezTo>
                  <a:close/>
                </a:path>
              </a:pathLst>
            </a:custGeom>
            <a:solidFill>
              <a:srgbClr val="5BA3F8"/>
            </a:solidFill>
          </p:spPr>
        </p:sp>
        <p:sp>
          <p:nvSpPr>
            <p:cNvPr name="TextBox 12" id="12"/>
            <p:cNvSpPr txBox="true"/>
            <p:nvPr/>
          </p:nvSpPr>
          <p:spPr>
            <a:xfrm>
              <a:off x="0" y="-66675"/>
              <a:ext cx="1771676" cy="263964"/>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9533026" y="3313049"/>
            <a:ext cx="6726834" cy="749083"/>
            <a:chOff x="0" y="0"/>
            <a:chExt cx="1771676" cy="197289"/>
          </a:xfrm>
        </p:grpSpPr>
        <p:sp>
          <p:nvSpPr>
            <p:cNvPr name="Freeform 14" id="14"/>
            <p:cNvSpPr/>
            <p:nvPr/>
          </p:nvSpPr>
          <p:spPr>
            <a:xfrm flipH="false" flipV="false" rot="0">
              <a:off x="0" y="0"/>
              <a:ext cx="1771676" cy="197289"/>
            </a:xfrm>
            <a:custGeom>
              <a:avLst/>
              <a:gdLst/>
              <a:ahLst/>
              <a:cxnLst/>
              <a:rect r="r" b="b" t="t" l="l"/>
              <a:pathLst>
                <a:path h="197289" w="1771676">
                  <a:moveTo>
                    <a:pt x="34527" y="0"/>
                  </a:moveTo>
                  <a:lnTo>
                    <a:pt x="1737149" y="0"/>
                  </a:lnTo>
                  <a:cubicBezTo>
                    <a:pt x="1746306" y="0"/>
                    <a:pt x="1755089" y="3638"/>
                    <a:pt x="1761564" y="10113"/>
                  </a:cubicBezTo>
                  <a:cubicBezTo>
                    <a:pt x="1768039" y="16588"/>
                    <a:pt x="1771676" y="25370"/>
                    <a:pt x="1771676" y="34527"/>
                  </a:cubicBezTo>
                  <a:lnTo>
                    <a:pt x="1771676" y="162762"/>
                  </a:lnTo>
                  <a:cubicBezTo>
                    <a:pt x="1771676" y="181831"/>
                    <a:pt x="1756218" y="197289"/>
                    <a:pt x="1737149" y="197289"/>
                  </a:cubicBezTo>
                  <a:lnTo>
                    <a:pt x="34527" y="197289"/>
                  </a:lnTo>
                  <a:cubicBezTo>
                    <a:pt x="15458" y="197289"/>
                    <a:pt x="0" y="181831"/>
                    <a:pt x="0" y="162762"/>
                  </a:cubicBezTo>
                  <a:lnTo>
                    <a:pt x="0" y="34527"/>
                  </a:lnTo>
                  <a:cubicBezTo>
                    <a:pt x="0" y="15458"/>
                    <a:pt x="15458" y="0"/>
                    <a:pt x="34527" y="0"/>
                  </a:cubicBezTo>
                  <a:close/>
                </a:path>
              </a:pathLst>
            </a:custGeom>
            <a:solidFill>
              <a:srgbClr val="5BA3F8"/>
            </a:solidFill>
          </p:spPr>
        </p:sp>
        <p:sp>
          <p:nvSpPr>
            <p:cNvPr name="TextBox 15" id="15"/>
            <p:cNvSpPr txBox="true"/>
            <p:nvPr/>
          </p:nvSpPr>
          <p:spPr>
            <a:xfrm>
              <a:off x="0" y="-66675"/>
              <a:ext cx="1771676" cy="263964"/>
            </a:xfrm>
            <a:prstGeom prst="rect">
              <a:avLst/>
            </a:prstGeom>
          </p:spPr>
          <p:txBody>
            <a:bodyPr anchor="ctr" rtlCol="false" tIns="50800" lIns="50800" bIns="50800" rIns="50800"/>
            <a:lstStyle/>
            <a:p>
              <a:pPr algn="ctr">
                <a:lnSpc>
                  <a:spcPts val="3499"/>
                </a:lnSpc>
              </a:pPr>
              <a:r>
                <a:rPr lang="en-US" sz="2499">
                  <a:solidFill>
                    <a:srgbClr val="FFFFFF"/>
                  </a:solidFill>
                  <a:latin typeface="Poppins"/>
                </a:rPr>
                <a:t>NGINX</a:t>
              </a:r>
            </a:p>
          </p:txBody>
        </p:sp>
      </p:grpSp>
      <p:grpSp>
        <p:nvGrpSpPr>
          <p:cNvPr name="Group 16" id="16"/>
          <p:cNvGrpSpPr/>
          <p:nvPr/>
        </p:nvGrpSpPr>
        <p:grpSpPr>
          <a:xfrm rot="0">
            <a:off x="813328" y="3133008"/>
            <a:ext cx="1109167" cy="110916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9196259" y="3133008"/>
            <a:ext cx="1109167" cy="110916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499"/>
                </a:lnSpc>
              </a:pPr>
            </a:p>
          </p:txBody>
        </p:sp>
      </p:grpSp>
      <p:sp>
        <p:nvSpPr>
          <p:cNvPr name="Freeform 22" id="22"/>
          <p:cNvSpPr/>
          <p:nvPr/>
        </p:nvSpPr>
        <p:spPr>
          <a:xfrm flipH="false" flipV="false" rot="0">
            <a:off x="1000287" y="3444958"/>
            <a:ext cx="735251" cy="485265"/>
          </a:xfrm>
          <a:custGeom>
            <a:avLst/>
            <a:gdLst/>
            <a:ahLst/>
            <a:cxnLst/>
            <a:rect r="r" b="b" t="t" l="l"/>
            <a:pathLst>
              <a:path h="485265" w="735251">
                <a:moveTo>
                  <a:pt x="0" y="0"/>
                </a:moveTo>
                <a:lnTo>
                  <a:pt x="735250" y="0"/>
                </a:lnTo>
                <a:lnTo>
                  <a:pt x="735250" y="485266"/>
                </a:lnTo>
                <a:lnTo>
                  <a:pt x="0" y="4852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9445581" y="3382330"/>
            <a:ext cx="610522" cy="610522"/>
          </a:xfrm>
          <a:custGeom>
            <a:avLst/>
            <a:gdLst/>
            <a:ahLst/>
            <a:cxnLst/>
            <a:rect r="r" b="b" t="t" l="l"/>
            <a:pathLst>
              <a:path h="610522" w="610522">
                <a:moveTo>
                  <a:pt x="0" y="0"/>
                </a:moveTo>
                <a:lnTo>
                  <a:pt x="610523" y="0"/>
                </a:lnTo>
                <a:lnTo>
                  <a:pt x="610523" y="610522"/>
                </a:lnTo>
                <a:lnTo>
                  <a:pt x="0" y="6105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4" id="24"/>
          <p:cNvGrpSpPr/>
          <p:nvPr/>
        </p:nvGrpSpPr>
        <p:grpSpPr>
          <a:xfrm rot="0">
            <a:off x="9533026" y="4561844"/>
            <a:ext cx="8082216" cy="4955181"/>
            <a:chOff x="0" y="0"/>
            <a:chExt cx="2128649" cy="1305068"/>
          </a:xfrm>
        </p:grpSpPr>
        <p:sp>
          <p:nvSpPr>
            <p:cNvPr name="Freeform 25" id="25"/>
            <p:cNvSpPr/>
            <p:nvPr/>
          </p:nvSpPr>
          <p:spPr>
            <a:xfrm flipH="false" flipV="false" rot="0">
              <a:off x="0" y="0"/>
              <a:ext cx="2128649" cy="1305068"/>
            </a:xfrm>
            <a:custGeom>
              <a:avLst/>
              <a:gdLst/>
              <a:ahLst/>
              <a:cxnLst/>
              <a:rect r="r" b="b" t="t" l="l"/>
              <a:pathLst>
                <a:path h="1305068" w="2128649">
                  <a:moveTo>
                    <a:pt x="47895" y="0"/>
                  </a:moveTo>
                  <a:lnTo>
                    <a:pt x="2080755" y="0"/>
                  </a:lnTo>
                  <a:cubicBezTo>
                    <a:pt x="2093457" y="0"/>
                    <a:pt x="2105639" y="5046"/>
                    <a:pt x="2114621" y="14028"/>
                  </a:cubicBezTo>
                  <a:cubicBezTo>
                    <a:pt x="2123603" y="23010"/>
                    <a:pt x="2128649" y="35192"/>
                    <a:pt x="2128649" y="47895"/>
                  </a:cubicBezTo>
                  <a:lnTo>
                    <a:pt x="2128649" y="1257173"/>
                  </a:lnTo>
                  <a:cubicBezTo>
                    <a:pt x="2128649" y="1283625"/>
                    <a:pt x="2107206" y="1305068"/>
                    <a:pt x="2080755" y="1305068"/>
                  </a:cubicBezTo>
                  <a:lnTo>
                    <a:pt x="47895" y="1305068"/>
                  </a:lnTo>
                  <a:cubicBezTo>
                    <a:pt x="21443" y="1305068"/>
                    <a:pt x="0" y="1283625"/>
                    <a:pt x="0" y="1257173"/>
                  </a:cubicBezTo>
                  <a:lnTo>
                    <a:pt x="0" y="47895"/>
                  </a:lnTo>
                  <a:cubicBezTo>
                    <a:pt x="0" y="21443"/>
                    <a:pt x="21443" y="0"/>
                    <a:pt x="47895" y="0"/>
                  </a:cubicBezTo>
                  <a:close/>
                </a:path>
              </a:pathLst>
            </a:custGeom>
            <a:solidFill>
              <a:srgbClr val="1025A1"/>
            </a:solidFill>
          </p:spPr>
        </p:sp>
        <p:sp>
          <p:nvSpPr>
            <p:cNvPr name="TextBox 26" id="26"/>
            <p:cNvSpPr txBox="true"/>
            <p:nvPr/>
          </p:nvSpPr>
          <p:spPr>
            <a:xfrm>
              <a:off x="0" y="-66675"/>
              <a:ext cx="2128649" cy="1371743"/>
            </a:xfrm>
            <a:prstGeom prst="rect">
              <a:avLst/>
            </a:prstGeom>
          </p:spPr>
          <p:txBody>
            <a:bodyPr anchor="ctr" rtlCol="false" tIns="50800" lIns="50800" bIns="50800" rIns="50800"/>
            <a:lstStyle/>
            <a:p>
              <a:pPr algn="ctr">
                <a:lnSpc>
                  <a:spcPts val="3499"/>
                </a:lnSpc>
              </a:pPr>
            </a:p>
          </p:txBody>
        </p:sp>
      </p:grpSp>
      <p:sp>
        <p:nvSpPr>
          <p:cNvPr name="Freeform 27" id="27"/>
          <p:cNvSpPr/>
          <p:nvPr/>
        </p:nvSpPr>
        <p:spPr>
          <a:xfrm flipH="false" flipV="false" rot="0">
            <a:off x="9769949" y="5143500"/>
            <a:ext cx="7630728" cy="3734186"/>
          </a:xfrm>
          <a:custGeom>
            <a:avLst/>
            <a:gdLst/>
            <a:ahLst/>
            <a:cxnLst/>
            <a:rect r="r" b="b" t="t" l="l"/>
            <a:pathLst>
              <a:path h="3734186" w="7630728">
                <a:moveTo>
                  <a:pt x="0" y="0"/>
                </a:moveTo>
                <a:lnTo>
                  <a:pt x="7630728" y="0"/>
                </a:lnTo>
                <a:lnTo>
                  <a:pt x="7630728" y="3734186"/>
                </a:lnTo>
                <a:lnTo>
                  <a:pt x="0" y="3734186"/>
                </a:lnTo>
                <a:lnTo>
                  <a:pt x="0" y="0"/>
                </a:lnTo>
                <a:close/>
              </a:path>
            </a:pathLst>
          </a:custGeom>
          <a:blipFill>
            <a:blip r:embed="rId11"/>
            <a:stretch>
              <a:fillRect l="0" t="0" r="0" b="0"/>
            </a:stretch>
          </a:blipFill>
        </p:spPr>
      </p:sp>
      <p:sp>
        <p:nvSpPr>
          <p:cNvPr name="Freeform 28" id="28"/>
          <p:cNvSpPr/>
          <p:nvPr/>
        </p:nvSpPr>
        <p:spPr>
          <a:xfrm flipH="false" flipV="false" rot="0">
            <a:off x="974384" y="5038094"/>
            <a:ext cx="7760104" cy="3832576"/>
          </a:xfrm>
          <a:custGeom>
            <a:avLst/>
            <a:gdLst/>
            <a:ahLst/>
            <a:cxnLst/>
            <a:rect r="r" b="b" t="t" l="l"/>
            <a:pathLst>
              <a:path h="3832576" w="7760104">
                <a:moveTo>
                  <a:pt x="0" y="0"/>
                </a:moveTo>
                <a:lnTo>
                  <a:pt x="7760104" y="0"/>
                </a:lnTo>
                <a:lnTo>
                  <a:pt x="7760104" y="3832576"/>
                </a:lnTo>
                <a:lnTo>
                  <a:pt x="0" y="3832576"/>
                </a:lnTo>
                <a:lnTo>
                  <a:pt x="0" y="0"/>
                </a:lnTo>
                <a:close/>
              </a:path>
            </a:pathLst>
          </a:custGeom>
          <a:blipFill>
            <a:blip r:embed="rId12"/>
            <a:stretch>
              <a:fillRect l="0" t="0" r="0" b="0"/>
            </a:stretch>
          </a:blipFill>
        </p:spPr>
      </p:sp>
      <p:sp>
        <p:nvSpPr>
          <p:cNvPr name="TextBox 29" id="29"/>
          <p:cNvSpPr txBox="true"/>
          <p:nvPr/>
        </p:nvSpPr>
        <p:spPr>
          <a:xfrm rot="0">
            <a:off x="1028700" y="1085850"/>
            <a:ext cx="9708093" cy="1724660"/>
          </a:xfrm>
          <a:prstGeom prst="rect">
            <a:avLst/>
          </a:prstGeom>
        </p:spPr>
        <p:txBody>
          <a:bodyPr anchor="t" rtlCol="false" tIns="0" lIns="0" bIns="0" rIns="0">
            <a:spAutoFit/>
          </a:bodyPr>
          <a:lstStyle/>
          <a:p>
            <a:pPr>
              <a:lnSpc>
                <a:spcPts val="6399"/>
              </a:lnSpc>
            </a:pPr>
            <a:r>
              <a:rPr lang="en-US" sz="6399">
                <a:solidFill>
                  <a:srgbClr val="5BA3F8"/>
                </a:solidFill>
                <a:latin typeface="Horizon"/>
              </a:rPr>
              <a:t>LAYANAN TERINSTALL</a:t>
            </a:r>
          </a:p>
        </p:txBody>
      </p:sp>
      <p:sp>
        <p:nvSpPr>
          <p:cNvPr name="TextBox 30" id="30"/>
          <p:cNvSpPr txBox="true"/>
          <p:nvPr/>
        </p:nvSpPr>
        <p:spPr>
          <a:xfrm rot="0">
            <a:off x="2156494" y="3433591"/>
            <a:ext cx="4714037" cy="441226"/>
          </a:xfrm>
          <a:prstGeom prst="rect">
            <a:avLst/>
          </a:prstGeom>
        </p:spPr>
        <p:txBody>
          <a:bodyPr anchor="t" rtlCol="false" tIns="0" lIns="0" bIns="0" rIns="0">
            <a:spAutoFit/>
          </a:bodyPr>
          <a:lstStyle/>
          <a:p>
            <a:pPr algn="ctr">
              <a:lnSpc>
                <a:spcPts val="3499"/>
              </a:lnSpc>
            </a:pPr>
            <a:r>
              <a:rPr lang="en-US" sz="2499">
                <a:solidFill>
                  <a:srgbClr val="FFFFFF"/>
                </a:solidFill>
                <a:latin typeface="Poppins"/>
              </a:rPr>
              <a:t>MYSQL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DAFxjmxyXCY</dc:identifier>
  <dcterms:modified xsi:type="dcterms:W3CDTF">2011-08-01T06:04:30Z</dcterms:modified>
  <cp:revision>1</cp:revision>
  <dc:title>Hitam dan Biru Modern Pengembangan Bisnis Presentation</dc:title>
</cp:coreProperties>
</file>